
<file path=[Content_Types].xml><?xml version="1.0" encoding="utf-8"?>
<Types xmlns="http://schemas.openxmlformats.org/package/2006/content-types">
  <Default Extension="1"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4"/>
    <p:sldMasterId id="2147483661" r:id="rId5"/>
    <p:sldMasterId id="2147483683" r:id="rId6"/>
    <p:sldMasterId id="2147483685" r:id="rId7"/>
  </p:sldMasterIdLst>
  <p:notesMasterIdLst>
    <p:notesMasterId r:id="rId24"/>
  </p:notesMasterIdLst>
  <p:handoutMasterIdLst>
    <p:handoutMasterId r:id="rId25"/>
  </p:handoutMasterIdLst>
  <p:sldIdLst>
    <p:sldId id="1939" r:id="rId8"/>
    <p:sldId id="258" r:id="rId9"/>
    <p:sldId id="261" r:id="rId10"/>
    <p:sldId id="257" r:id="rId11"/>
    <p:sldId id="1941" r:id="rId12"/>
    <p:sldId id="269" r:id="rId13"/>
    <p:sldId id="333" r:id="rId14"/>
    <p:sldId id="975" r:id="rId15"/>
    <p:sldId id="988" r:id="rId16"/>
    <p:sldId id="976" r:id="rId17"/>
    <p:sldId id="995" r:id="rId18"/>
    <p:sldId id="1008" r:id="rId19"/>
    <p:sldId id="1007" r:id="rId20"/>
    <p:sldId id="1012" r:id="rId21"/>
    <p:sldId id="1009" r:id="rId22"/>
    <p:sldId id="194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7D72327-F241-46BB-BDB4-1B2083E0B3B8}">
          <p14:sldIdLst>
            <p14:sldId id="1939"/>
            <p14:sldId id="258"/>
            <p14:sldId id="261"/>
            <p14:sldId id="257"/>
            <p14:sldId id="1941"/>
            <p14:sldId id="269"/>
            <p14:sldId id="333"/>
            <p14:sldId id="975"/>
            <p14:sldId id="988"/>
            <p14:sldId id="976"/>
            <p14:sldId id="995"/>
            <p14:sldId id="1008"/>
            <p14:sldId id="1007"/>
            <p14:sldId id="1012"/>
            <p14:sldId id="1009"/>
            <p14:sldId id="194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51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1790" autoAdjust="0"/>
  </p:normalViewPr>
  <p:slideViewPr>
    <p:cSldViewPr snapToGrid="0">
      <p:cViewPr varScale="1">
        <p:scale>
          <a:sx n="83" d="100"/>
          <a:sy n="83" d="100"/>
        </p:scale>
        <p:origin x="4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da Cowie" userId="0078267c-17d5-4eb2-8000-e985394d5665" providerId="ADAL" clId="{98A00C41-0320-45F7-B079-B4448C80F2C4}"/>
    <pc:docChg chg="custSel modSld sldOrd delMainMaster">
      <pc:chgData name="Brenda Cowie" userId="0078267c-17d5-4eb2-8000-e985394d5665" providerId="ADAL" clId="{98A00C41-0320-45F7-B079-B4448C80F2C4}" dt="2026-07-08T12:26:13.749" v="6"/>
      <pc:docMkLst>
        <pc:docMk/>
      </pc:docMkLst>
      <pc:sldChg chg="delSp mod">
        <pc:chgData name="Brenda Cowie" userId="0078267c-17d5-4eb2-8000-e985394d5665" providerId="ADAL" clId="{98A00C41-0320-45F7-B079-B4448C80F2C4}" dt="2026-07-08T12:24:46.456" v="2" actId="21"/>
        <pc:sldMkLst>
          <pc:docMk/>
          <pc:sldMk cId="0" sldId="257"/>
        </pc:sldMkLst>
        <pc:spChg chg="del">
          <ac:chgData name="Brenda Cowie" userId="0078267c-17d5-4eb2-8000-e985394d5665" providerId="ADAL" clId="{98A00C41-0320-45F7-B079-B4448C80F2C4}" dt="2026-07-08T12:24:46.456" v="2" actId="21"/>
          <ac:spMkLst>
            <pc:docMk/>
            <pc:sldMk cId="0" sldId="257"/>
            <ac:spMk id="51" creationId="{00000000-0000-0000-0000-000000000000}"/>
          </ac:spMkLst>
        </pc:spChg>
      </pc:sldChg>
      <pc:sldChg chg="delSp mod modNotesTx">
        <pc:chgData name="Brenda Cowie" userId="0078267c-17d5-4eb2-8000-e985394d5665" providerId="ADAL" clId="{98A00C41-0320-45F7-B079-B4448C80F2C4}" dt="2026-07-08T12:25:55.821" v="4" actId="20577"/>
        <pc:sldMkLst>
          <pc:docMk/>
          <pc:sldMk cId="0" sldId="258"/>
        </pc:sldMkLst>
        <pc:spChg chg="del">
          <ac:chgData name="Brenda Cowie" userId="0078267c-17d5-4eb2-8000-e985394d5665" providerId="ADAL" clId="{98A00C41-0320-45F7-B079-B4448C80F2C4}" dt="2026-07-08T12:24:35.246" v="0" actId="21"/>
          <ac:spMkLst>
            <pc:docMk/>
            <pc:sldMk cId="0" sldId="258"/>
            <ac:spMk id="41" creationId="{00000000-0000-0000-0000-000000000000}"/>
          </ac:spMkLst>
        </pc:spChg>
      </pc:sldChg>
      <pc:sldChg chg="ord">
        <pc:chgData name="Brenda Cowie" userId="0078267c-17d5-4eb2-8000-e985394d5665" providerId="ADAL" clId="{98A00C41-0320-45F7-B079-B4448C80F2C4}" dt="2026-07-08T12:26:13.749" v="6"/>
        <pc:sldMkLst>
          <pc:docMk/>
          <pc:sldMk cId="1592602799" sldId="261"/>
        </pc:sldMkLst>
      </pc:sldChg>
      <pc:sldChg chg="delSp mod">
        <pc:chgData name="Brenda Cowie" userId="0078267c-17d5-4eb2-8000-e985394d5665" providerId="ADAL" clId="{98A00C41-0320-45F7-B079-B4448C80F2C4}" dt="2026-07-08T12:24:54.272" v="3" actId="21"/>
        <pc:sldMkLst>
          <pc:docMk/>
          <pc:sldMk cId="0" sldId="1941"/>
        </pc:sldMkLst>
        <pc:spChg chg="del">
          <ac:chgData name="Brenda Cowie" userId="0078267c-17d5-4eb2-8000-e985394d5665" providerId="ADAL" clId="{98A00C41-0320-45F7-B079-B4448C80F2C4}" dt="2026-07-08T12:24:54.272" v="3" actId="21"/>
          <ac:spMkLst>
            <pc:docMk/>
            <pc:sldMk cId="0" sldId="1941"/>
            <ac:spMk id="43" creationId="{00000000-0000-0000-0000-000000000000}"/>
          </ac:spMkLst>
        </pc:spChg>
      </pc:sldChg>
      <pc:sldMasterChg chg="del delSldLayout">
        <pc:chgData name="Brenda Cowie" userId="0078267c-17d5-4eb2-8000-e985394d5665" providerId="ADAL" clId="{98A00C41-0320-45F7-B079-B4448C80F2C4}" dt="2026-07-08T12:24:45.084" v="1"/>
        <pc:sldMasterMkLst>
          <pc:docMk/>
          <pc:sldMasterMk cId="3090121124" sldId="2147483657"/>
        </pc:sldMasterMkLst>
        <pc:sldLayoutChg chg="del">
          <pc:chgData name="Brenda Cowie" userId="0078267c-17d5-4eb2-8000-e985394d5665" providerId="ADAL" clId="{98A00C41-0320-45F7-B079-B4448C80F2C4}" dt="2026-07-08T12:24:45.084" v="1"/>
          <pc:sldLayoutMkLst>
            <pc:docMk/>
            <pc:sldMasterMk cId="3090121124" sldId="2147483657"/>
            <pc:sldLayoutMk cId="2667483337" sldId="2147483662"/>
          </pc:sldLayoutMkLst>
        </pc:sldLayoutChg>
        <pc:sldLayoutChg chg="del">
          <pc:chgData name="Brenda Cowie" userId="0078267c-17d5-4eb2-8000-e985394d5665" providerId="ADAL" clId="{98A00C41-0320-45F7-B079-B4448C80F2C4}" dt="2026-07-08T12:24:45.084" v="1"/>
          <pc:sldLayoutMkLst>
            <pc:docMk/>
            <pc:sldMasterMk cId="3090121124" sldId="2147483657"/>
            <pc:sldLayoutMk cId="4235896118" sldId="2147483663"/>
          </pc:sldLayoutMkLst>
        </pc:sldLayoutChg>
      </pc:sldMasterChg>
      <pc:sldMasterChg chg="del delSldLayout">
        <pc:chgData name="Brenda Cowie" userId="0078267c-17d5-4eb2-8000-e985394d5665" providerId="ADAL" clId="{98A00C41-0320-45F7-B079-B4448C80F2C4}" dt="2026-07-08T12:24:45.084" v="1"/>
        <pc:sldMasterMkLst>
          <pc:docMk/>
          <pc:sldMasterMk cId="1428760609" sldId="2147483668"/>
        </pc:sldMasterMkLst>
        <pc:sldLayoutChg chg="del">
          <pc:chgData name="Brenda Cowie" userId="0078267c-17d5-4eb2-8000-e985394d5665" providerId="ADAL" clId="{98A00C41-0320-45F7-B079-B4448C80F2C4}" dt="2026-07-08T12:24:45.084" v="1"/>
          <pc:sldLayoutMkLst>
            <pc:docMk/>
            <pc:sldMasterMk cId="1428760609" sldId="2147483668"/>
            <pc:sldLayoutMk cId="3790339646" sldId="2147483671"/>
          </pc:sldLayoutMkLst>
        </pc:sldLayoutChg>
      </pc:sldMasterChg>
      <pc:sldMasterChg chg="del delSldLayout">
        <pc:chgData name="Brenda Cowie" userId="0078267c-17d5-4eb2-8000-e985394d5665" providerId="ADAL" clId="{98A00C41-0320-45F7-B079-B4448C80F2C4}" dt="2026-07-08T12:24:45.084" v="1"/>
        <pc:sldMasterMkLst>
          <pc:docMk/>
          <pc:sldMasterMk cId="3102379456" sldId="2147483672"/>
        </pc:sldMasterMkLst>
        <pc:sldLayoutChg chg="del">
          <pc:chgData name="Brenda Cowie" userId="0078267c-17d5-4eb2-8000-e985394d5665" providerId="ADAL" clId="{98A00C41-0320-45F7-B079-B4448C80F2C4}" dt="2026-07-08T12:24:45.084" v="1"/>
          <pc:sldLayoutMkLst>
            <pc:docMk/>
            <pc:sldMasterMk cId="3102379456" sldId="2147483672"/>
            <pc:sldLayoutMk cId="2484442441" sldId="214748367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555F70-CD9F-47BE-BE78-FD30994BCB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CA"/>
              <a:t>closereach</a:t>
            </a:r>
          </a:p>
        </p:txBody>
      </p:sp>
      <p:sp>
        <p:nvSpPr>
          <p:cNvPr id="3" name="Date Placeholder 2">
            <a:extLst>
              <a:ext uri="{FF2B5EF4-FFF2-40B4-BE49-F238E27FC236}">
                <a16:creationId xmlns:a16="http://schemas.microsoft.com/office/drawing/2014/main" id="{445E759F-145A-4FF7-8CBD-D31CA68EBF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40C592-DAD0-4E04-A641-9B6585DADFBE}" type="datetimeFigureOut">
              <a:rPr lang="en-CA" smtClean="0"/>
              <a:t>2026-07-08</a:t>
            </a:fld>
            <a:endParaRPr lang="en-CA"/>
          </a:p>
        </p:txBody>
      </p:sp>
      <p:sp>
        <p:nvSpPr>
          <p:cNvPr id="4" name="Footer Placeholder 3">
            <a:extLst>
              <a:ext uri="{FF2B5EF4-FFF2-40B4-BE49-F238E27FC236}">
                <a16:creationId xmlns:a16="http://schemas.microsoft.com/office/drawing/2014/main" id="{F9FE58CA-FF44-45C8-983F-94B4542AF6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9E35E432-460E-4F1D-B2B8-7876B63202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8D048B-2C49-4350-9B3A-534AFC773CFD}" type="slidenum">
              <a:rPr lang="en-CA" smtClean="0"/>
              <a:t>‹#›</a:t>
            </a:fld>
            <a:endParaRPr lang="en-CA"/>
          </a:p>
        </p:txBody>
      </p:sp>
    </p:spTree>
    <p:extLst>
      <p:ext uri="{BB962C8B-B14F-4D97-AF65-F5344CB8AC3E}">
        <p14:creationId xmlns:p14="http://schemas.microsoft.com/office/powerpoint/2010/main" val="374903310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CA" err="1"/>
              <a:t>closereach</a:t>
            </a:r>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FCDDA0-09DB-42A8-B7C2-7456D5C78530}" type="datetimeFigureOut">
              <a:rPr lang="en-CA" smtClean="0"/>
              <a:t>2026-07-08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BF0D5-14DD-47B2-9B86-AEDACD883496}" type="slidenum">
              <a:rPr lang="en-CA" smtClean="0"/>
              <a:t>‹#›</a:t>
            </a:fld>
            <a:endParaRPr lang="en-CA"/>
          </a:p>
        </p:txBody>
      </p:sp>
    </p:spTree>
    <p:extLst>
      <p:ext uri="{BB962C8B-B14F-4D97-AF65-F5344CB8AC3E}">
        <p14:creationId xmlns:p14="http://schemas.microsoft.com/office/powerpoint/2010/main" val="1645504096"/>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NARRATION:
"Welcome. This is QualiWare's 2026 business update — a ten-minute overview of where we are as a company, what we've built, and where we're going. We've structured this around the metrics and milestones that matter most to this research team."</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dirty="0"/>
              <a:t>A bit about us: </a:t>
            </a:r>
            <a:r>
              <a:rPr lang="en-GB" dirty="0" err="1"/>
              <a:t>Qualiware</a:t>
            </a:r>
            <a:r>
              <a:rPr lang="en-GB" dirty="0"/>
              <a:t> is an established firm , rated consistently as a leader &amp; visionary by Gartner, Infotech ( Forrester) Spark DTO etc……</a:t>
            </a:r>
          </a:p>
          <a:p>
            <a:r>
              <a:rPr lang="en-GB" dirty="0"/>
              <a:t>80+ employees</a:t>
            </a:r>
          </a:p>
          <a:p>
            <a:r>
              <a:rPr lang="en-GB" dirty="0"/>
              <a:t>Note: ……Highly regarded in the industry the company was founded by an academic friend group way back when…although we have been around for awhile, we have a very modern, outcome driven approach to enterprise architecture and in fact Gartner thinks our digital twin and AI is the best in the category.  For many years now, we are consistently rated as a leader by leading analyst firms as well as by our customers!</a:t>
            </a:r>
          </a:p>
          <a:p>
            <a:endParaRPr lang="en-GB" dirty="0"/>
          </a:p>
          <a:p>
            <a:pPr algn="just">
              <a:lnSpc>
                <a:spcPts val="1469"/>
              </a:lnSpc>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long established leader in the market,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Qualiware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has a global reach through it’s own regional offices and partner channel</a:t>
            </a:r>
            <a:endParaRPr lang="en-US" sz="979" b="1" dirty="0">
              <a:solidFill>
                <a:srgbClr val="231F20"/>
              </a:solidFill>
              <a:latin typeface="Montserrat"/>
              <a:ea typeface="Montserrat"/>
              <a:cs typeface="Montserrat"/>
              <a:sym typeface="Montserrat"/>
            </a:endParaRPr>
          </a:p>
          <a:p>
            <a:pPr algn="just">
              <a:lnSpc>
                <a:spcPts val="1469"/>
              </a:lnSpc>
            </a:pPr>
            <a:endParaRPr lang="en-US" sz="979" b="1" dirty="0">
              <a:solidFill>
                <a:srgbClr val="231F20"/>
              </a:solidFill>
              <a:latin typeface="Montserrat"/>
              <a:ea typeface="Montserrat"/>
              <a:cs typeface="Montserrat"/>
              <a:sym typeface="Montserrat"/>
            </a:endParaRPr>
          </a:p>
          <a:p>
            <a:pPr algn="just">
              <a:lnSpc>
                <a:spcPts val="1469"/>
              </a:lnSpc>
            </a:pPr>
            <a:r>
              <a:rPr lang="en-US" sz="979" b="1" dirty="0">
                <a:solidFill>
                  <a:srgbClr val="231F20"/>
                </a:solidFill>
                <a:latin typeface="Montserrat"/>
                <a:ea typeface="Montserrat"/>
                <a:cs typeface="Montserrat"/>
                <a:sym typeface="Montserrat"/>
              </a:rPr>
              <a:t>Offices:</a:t>
            </a:r>
          </a:p>
          <a:p>
            <a:pPr algn="just">
              <a:lnSpc>
                <a:spcPts val="1469"/>
              </a:lnSpc>
            </a:pPr>
            <a:r>
              <a:rPr lang="en-US" sz="979" dirty="0">
                <a:solidFill>
                  <a:srgbClr val="231F20"/>
                </a:solidFill>
                <a:latin typeface="Montserrat"/>
                <a:ea typeface="Montserrat"/>
                <a:cs typeface="Montserrat"/>
                <a:sym typeface="Montserrat"/>
              </a:rPr>
              <a:t>Copenhagen, Denmark</a:t>
            </a:r>
          </a:p>
          <a:p>
            <a:pPr algn="just">
              <a:lnSpc>
                <a:spcPts val="1469"/>
              </a:lnSpc>
            </a:pPr>
            <a:r>
              <a:rPr lang="en-US" sz="979" dirty="0">
                <a:solidFill>
                  <a:srgbClr val="231F20"/>
                </a:solidFill>
                <a:latin typeface="Montserrat"/>
                <a:ea typeface="Montserrat"/>
                <a:cs typeface="Montserrat"/>
                <a:sym typeface="Montserrat"/>
              </a:rPr>
              <a:t>New York, USA</a:t>
            </a:r>
          </a:p>
          <a:p>
            <a:pPr algn="just">
              <a:lnSpc>
                <a:spcPts val="1469"/>
              </a:lnSpc>
            </a:pPr>
            <a:r>
              <a:rPr lang="en-US" sz="979" dirty="0">
                <a:solidFill>
                  <a:srgbClr val="231F20"/>
                </a:solidFill>
                <a:latin typeface="Montserrat"/>
                <a:ea typeface="Montserrat"/>
                <a:cs typeface="Montserrat"/>
                <a:sym typeface="Montserrat"/>
              </a:rPr>
              <a:t>Toronto, Canada</a:t>
            </a:r>
          </a:p>
          <a:p>
            <a:pPr algn="just">
              <a:lnSpc>
                <a:spcPts val="1469"/>
              </a:lnSpc>
            </a:pPr>
            <a:r>
              <a:rPr lang="en-US" sz="979" dirty="0">
                <a:solidFill>
                  <a:srgbClr val="231F20"/>
                </a:solidFill>
                <a:latin typeface="Montserrat"/>
                <a:ea typeface="Montserrat"/>
                <a:cs typeface="Montserrat"/>
                <a:sym typeface="Montserrat"/>
              </a:rPr>
              <a:t>Johannesburg, South Africa</a:t>
            </a:r>
          </a:p>
          <a:p>
            <a:pPr algn="just">
              <a:lnSpc>
                <a:spcPts val="1469"/>
              </a:lnSpc>
            </a:pPr>
            <a:r>
              <a:rPr lang="en-US" sz="979" dirty="0">
                <a:solidFill>
                  <a:srgbClr val="231F20"/>
                </a:solidFill>
                <a:latin typeface="Montserrat"/>
                <a:ea typeface="Montserrat"/>
                <a:cs typeface="Montserrat"/>
                <a:sym typeface="Montserrat"/>
              </a:rPr>
              <a:t>London, UK</a:t>
            </a:r>
          </a:p>
          <a:p>
            <a:pPr algn="just">
              <a:lnSpc>
                <a:spcPts val="1469"/>
              </a:lnSpc>
            </a:pPr>
            <a:r>
              <a:rPr lang="en-US" sz="979" dirty="0" err="1">
                <a:solidFill>
                  <a:srgbClr val="231F20"/>
                </a:solidFill>
                <a:latin typeface="Montserrat"/>
                <a:ea typeface="Montserrat"/>
                <a:cs typeface="Montserrat"/>
                <a:sym typeface="Montserrat"/>
              </a:rPr>
              <a:t>Stockholm,Sweden</a:t>
            </a:r>
            <a:endParaRPr lang="en-US" sz="979" dirty="0">
              <a:solidFill>
                <a:srgbClr val="231F20"/>
              </a:solidFill>
              <a:latin typeface="Montserrat"/>
              <a:ea typeface="Montserrat"/>
              <a:cs typeface="Montserrat"/>
              <a:sym typeface="Montserrat"/>
            </a:endParaRPr>
          </a:p>
          <a:p>
            <a:pPr algn="just">
              <a:lnSpc>
                <a:spcPts val="1469"/>
              </a:lnSpc>
            </a:pPr>
            <a:endParaRPr lang="en-US" sz="979" dirty="0">
              <a:solidFill>
                <a:srgbClr val="231F20"/>
              </a:solidFill>
              <a:latin typeface="Montserrat"/>
              <a:ea typeface="Montserrat"/>
              <a:cs typeface="Montserrat"/>
              <a:sym typeface="Montserrat"/>
            </a:endParaRPr>
          </a:p>
          <a:p>
            <a:pPr algn="just">
              <a:lnSpc>
                <a:spcPts val="1469"/>
              </a:lnSpc>
            </a:pPr>
            <a:endParaRPr lang="en-US" sz="979" b="1" dirty="0">
              <a:solidFill>
                <a:srgbClr val="231F20"/>
              </a:solidFill>
              <a:latin typeface="Montserrat"/>
              <a:ea typeface="Montserrat"/>
              <a:cs typeface="Montserrat"/>
              <a:sym typeface="Montserrat"/>
            </a:endParaRPr>
          </a:p>
          <a:p>
            <a:pPr algn="just">
              <a:lnSpc>
                <a:spcPts val="1469"/>
              </a:lnSpc>
            </a:pPr>
            <a:r>
              <a:rPr lang="en-US" sz="979" b="1" dirty="0">
                <a:solidFill>
                  <a:srgbClr val="231F20"/>
                </a:solidFill>
                <a:latin typeface="Montserrat"/>
                <a:ea typeface="Montserrat"/>
                <a:cs typeface="Montserrat"/>
                <a:sym typeface="Montserrat"/>
              </a:rPr>
              <a:t>Partners:</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USA</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Canada</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Sweden</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Norway</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France</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Germany</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UAE</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Saudi Arabia</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Vietnam</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Australia</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UK</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France</a:t>
            </a:r>
          </a:p>
          <a:p>
            <a:pPr marL="211555" lvl="1" indent="-105777" algn="just">
              <a:lnSpc>
                <a:spcPts val="1469"/>
              </a:lnSpc>
              <a:buFont typeface="Arial"/>
              <a:buChar char="•"/>
            </a:pPr>
            <a:r>
              <a:rPr lang="en-US" sz="979" dirty="0">
                <a:solidFill>
                  <a:srgbClr val="231F20"/>
                </a:solidFill>
                <a:latin typeface="Montserrat"/>
                <a:ea typeface="Montserrat"/>
                <a:cs typeface="Montserrat"/>
                <a:sym typeface="Montserrat"/>
              </a:rPr>
              <a:t>South Korea</a:t>
            </a:r>
          </a:p>
          <a:p>
            <a:endParaRPr lang="en-GB" dirty="0"/>
          </a:p>
          <a:p>
            <a:r>
              <a:rPr lang="en-GB" dirty="0"/>
              <a:t>As expected, our platform brings with it all the expected standards and ratings to ensure we provide business integrity to our customers.</a:t>
            </a:r>
            <a:endParaRPr lang="en-DK"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D13D82-EE05-4B4B-83B7-0AA4E1CF140A}" type="slidenum">
              <a:rPr kumimoji="0" lang="en-DK"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DK"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5293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NARRATION:
"QualiWare was founded in 1991 — 35 years ago. We now serve over 1,000 customers across enterprise architecture, GRC, and business process management. 22 of those deployments meet Gartner's own five-building-block criteria for a Digital Twin of an </a:t>
            </a:r>
            <a:r>
              <a:rPr lang="en-US" dirty="0" err="1"/>
              <a:t>Organisation</a:t>
            </a:r>
            <a:r>
              <a:rPr lang="en-US" dirty="0"/>
              <a:t>., an up and coming category now seeing traction in the marketplace.</a:t>
            </a:r>
          </a:p>
          <a:p>
            <a:endParaRPr lang="en-US" dirty="0"/>
          </a:p>
          <a:p>
            <a:r>
              <a:rPr lang="en-US" dirty="0"/>
              <a:t>Our longest customer term is 27 years and our average customer term is 15+ years, unheard of with any other vendor in this category.  It is also an important call –out that all of these capabilities come from a single, integrated platform and vendor— not a stack of tools assembled through acquisitions."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“Here we see some examples of Six outcomes from six different organisations. </a:t>
            </a:r>
          </a:p>
          <a:p>
            <a:endParaRPr lang="en-US" dirty="0"/>
          </a:p>
          <a:p>
            <a:r>
              <a:rPr lang="en-US" dirty="0"/>
              <a:t>A global manufacturer cut operational costs by more than a quarter. </a:t>
            </a:r>
          </a:p>
          <a:p>
            <a:endParaRPr lang="en-US" dirty="0"/>
          </a:p>
          <a:p>
            <a:r>
              <a:rPr lang="en-US" dirty="0"/>
              <a:t>A large pension fund achieved GDPR compliance in under a day. Saving millions in project costs.</a:t>
            </a:r>
          </a:p>
          <a:p>
            <a:endParaRPr lang="en-US" dirty="0"/>
          </a:p>
          <a:p>
            <a:r>
              <a:rPr lang="en-US" dirty="0"/>
              <a:t>A manufacturing client manages 18 simultaneous certifications from a single QualiWare repository. </a:t>
            </a:r>
          </a:p>
          <a:p>
            <a:endParaRPr lang="en-US" dirty="0"/>
          </a:p>
          <a:p>
            <a:r>
              <a:rPr lang="en-US" dirty="0"/>
              <a:t>A second manufacturing client had Audit findings drop by 90% across more than 200 audit days. </a:t>
            </a:r>
          </a:p>
          <a:p>
            <a:endParaRPr lang="en-US" dirty="0"/>
          </a:p>
          <a:p>
            <a:r>
              <a:rPr lang="en-US" dirty="0"/>
              <a:t>One organization in the energy sector saves 15 million dollars per year by eliminating redundant IT support. </a:t>
            </a:r>
          </a:p>
          <a:p>
            <a:endParaRPr lang="en-US" dirty="0"/>
          </a:p>
          <a:p>
            <a:r>
              <a:rPr lang="en-US" dirty="0"/>
              <a:t>And finally, a national defence organisation cut implementation costs in half when rolling out new standards and regulations across Army, Navy and Airforce.</a:t>
            </a:r>
          </a:p>
          <a:p>
            <a:endParaRPr lang="en-US" dirty="0"/>
          </a:p>
          <a:p>
            <a:r>
              <a:rPr lang="en-US" dirty="0"/>
              <a:t>The pattern is consistent: when process, capability, data, and systems are visible in one place, organisations move faster and spend less."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buNone/>
            </a:pPr>
            <a:r>
              <a:rPr lang="en-US" sz="1200" dirty="0">
                <a:solidFill>
                  <a:srgbClr val="000000"/>
                </a:solidFill>
                <a:effectLst/>
                <a:latin typeface="Aptos" panose="020B0004020202020204" pitchFamily="34" charset="0"/>
              </a:rPr>
              <a:t>In today’s ever changing market, investment decisions, optimizing costs matters more than ever. I often advise folks and teams to </a:t>
            </a:r>
            <a:r>
              <a:rPr lang="en-US" sz="1200" b="1" dirty="0">
                <a:solidFill>
                  <a:srgbClr val="000000"/>
                </a:solidFill>
                <a:effectLst/>
                <a:latin typeface="Aptos" panose="020B0004020202020204" pitchFamily="34" charset="0"/>
              </a:rPr>
              <a:t>focus on and measure what matters in their organizations. </a:t>
            </a:r>
            <a:r>
              <a:rPr lang="en-US" sz="1200" dirty="0">
                <a:solidFill>
                  <a:srgbClr val="000000"/>
                </a:solidFill>
                <a:effectLst/>
                <a:latin typeface="Aptos" panose="020B0004020202020204" pitchFamily="34" charset="0"/>
              </a:rPr>
              <a:t>Take a look at your CIO’s calendar…if the bulk of their meetings don’t relate to what the bulk of your activity is, take a look  at what you are </a:t>
            </a:r>
            <a:r>
              <a:rPr lang="en-US" sz="1200" dirty="0" err="1">
                <a:solidFill>
                  <a:srgbClr val="000000"/>
                </a:solidFill>
                <a:effectLst/>
                <a:latin typeface="Aptos" panose="020B0004020202020204" pitchFamily="34" charset="0"/>
              </a:rPr>
              <a:t>focssing</a:t>
            </a:r>
            <a:r>
              <a:rPr lang="en-US" sz="1200" dirty="0">
                <a:solidFill>
                  <a:srgbClr val="000000"/>
                </a:solidFill>
                <a:effectLst/>
                <a:latin typeface="Aptos" panose="020B0004020202020204" pitchFamily="34" charset="0"/>
              </a:rPr>
              <a:t> your efforts on.</a:t>
            </a:r>
          </a:p>
          <a:p>
            <a:pPr algn="l">
              <a:buNone/>
            </a:pPr>
            <a:endParaRPr lang="en-US" sz="1200" dirty="0">
              <a:solidFill>
                <a:srgbClr val="000000"/>
              </a:solidFill>
              <a:effectLst/>
              <a:latin typeface="Aptos" panose="020B0004020202020204" pitchFamily="34" charset="0"/>
            </a:endParaRPr>
          </a:p>
          <a:p>
            <a:pPr algn="l">
              <a:buNone/>
            </a:pPr>
            <a:r>
              <a:rPr lang="en-US" sz="1200" dirty="0">
                <a:solidFill>
                  <a:srgbClr val="000000"/>
                </a:solidFill>
                <a:effectLst/>
                <a:latin typeface="Aptos" panose="020B0004020202020204" pitchFamily="34" charset="0"/>
              </a:rPr>
              <a:t> Effective Project Portfolio Management (PPM) enables organizations to:</a:t>
            </a:r>
          </a:p>
          <a:p>
            <a:pPr marL="171450" indent="-171450" algn="l">
              <a:buFont typeface="Arial" panose="020B0604020202020204" pitchFamily="34" charset="0"/>
              <a:buChar char="•"/>
            </a:pPr>
            <a:r>
              <a:rPr lang="en-US" sz="1200" dirty="0">
                <a:solidFill>
                  <a:srgbClr val="000000"/>
                </a:solidFill>
                <a:effectLst/>
                <a:latin typeface="Aptos" panose="020B0004020202020204" pitchFamily="34" charset="0"/>
              </a:rPr>
              <a:t>prioritize the right initiatives</a:t>
            </a:r>
          </a:p>
          <a:p>
            <a:pPr marL="171450" indent="-171450" algn="l">
              <a:buFont typeface="Arial" panose="020B0604020202020204" pitchFamily="34" charset="0"/>
              <a:buChar char="•"/>
            </a:pPr>
            <a:r>
              <a:rPr lang="en-US" sz="1200" dirty="0">
                <a:solidFill>
                  <a:srgbClr val="000000"/>
                </a:solidFill>
                <a:effectLst/>
                <a:latin typeface="Aptos" panose="020B0004020202020204" pitchFamily="34" charset="0"/>
              </a:rPr>
              <a:t>align investments with strategic business objectives</a:t>
            </a:r>
          </a:p>
          <a:p>
            <a:pPr marL="171450" indent="-171450" algn="l">
              <a:buFont typeface="Arial" panose="020B0604020202020204" pitchFamily="34" charset="0"/>
              <a:buChar char="•"/>
            </a:pPr>
            <a:r>
              <a:rPr lang="en-US" sz="1200" dirty="0">
                <a:solidFill>
                  <a:srgbClr val="000000"/>
                </a:solidFill>
                <a:effectLst/>
                <a:latin typeface="Aptos" panose="020B0004020202020204" pitchFamily="34" charset="0"/>
              </a:rPr>
              <a:t>optimize resource allocation</a:t>
            </a:r>
          </a:p>
          <a:p>
            <a:pPr marL="171450" indent="-171450" algn="l">
              <a:buFont typeface="Arial" panose="020B0604020202020204" pitchFamily="34" charset="0"/>
              <a:buChar char="•"/>
            </a:pPr>
            <a:r>
              <a:rPr lang="en-US" sz="1200" dirty="0">
                <a:solidFill>
                  <a:srgbClr val="000000"/>
                </a:solidFill>
                <a:effectLst/>
                <a:latin typeface="Aptos" panose="020B0004020202020204" pitchFamily="34" charset="0"/>
              </a:rPr>
              <a:t>improve delivery outcomes. </a:t>
            </a:r>
          </a:p>
          <a:p>
            <a:pPr algn="l">
              <a:buNone/>
            </a:pPr>
            <a:endParaRPr lang="en-US" sz="1200" dirty="0">
              <a:solidFill>
                <a:srgbClr val="000000"/>
              </a:solidFill>
              <a:effectLst/>
              <a:latin typeface="Aptos" panose="020B0004020202020204" pitchFamily="34" charset="0"/>
            </a:endParaRPr>
          </a:p>
          <a:p>
            <a:pPr algn="l">
              <a:buNone/>
            </a:pPr>
            <a:r>
              <a:rPr lang="en-US" sz="1200" dirty="0">
                <a:solidFill>
                  <a:srgbClr val="000000"/>
                </a:solidFill>
                <a:effectLst/>
                <a:latin typeface="Aptos" panose="020B0004020202020204" pitchFamily="34" charset="0"/>
              </a:rPr>
              <a:t>Supported by </a:t>
            </a:r>
            <a:r>
              <a:rPr lang="en-US" sz="1200" dirty="0" err="1">
                <a:solidFill>
                  <a:srgbClr val="000000"/>
                </a:solidFill>
                <a:effectLst/>
                <a:latin typeface="Aptos" panose="020B0004020202020204" pitchFamily="34" charset="0"/>
              </a:rPr>
              <a:t>QualiWare</a:t>
            </a:r>
            <a:r>
              <a:rPr lang="en-US" sz="1200" dirty="0">
                <a:solidFill>
                  <a:srgbClr val="000000"/>
                </a:solidFill>
                <a:effectLst/>
                <a:latin typeface="Aptos" panose="020B0004020202020204" pitchFamily="34" charset="0"/>
              </a:rPr>
              <a:t>, organizations gain a centralized, real-time view of their entire project portfolio, allowing decision-makers to evaluate:</a:t>
            </a:r>
          </a:p>
          <a:p>
            <a:pPr algn="l">
              <a:buNone/>
            </a:pPr>
            <a:r>
              <a:rPr lang="en-US" sz="1200" dirty="0">
                <a:solidFill>
                  <a:srgbClr val="000000"/>
                </a:solidFill>
                <a:effectLst/>
                <a:latin typeface="Aptos" panose="020B0004020202020204" pitchFamily="34" charset="0"/>
              </a:rPr>
              <a:t> risks</a:t>
            </a:r>
          </a:p>
          <a:p>
            <a:pPr algn="l">
              <a:buNone/>
            </a:pPr>
            <a:r>
              <a:rPr lang="en-US" sz="1200" dirty="0">
                <a:solidFill>
                  <a:srgbClr val="000000"/>
                </a:solidFill>
                <a:effectLst/>
                <a:latin typeface="Aptos" panose="020B0004020202020204" pitchFamily="34" charset="0"/>
              </a:rPr>
              <a:t> dependencies</a:t>
            </a:r>
          </a:p>
          <a:p>
            <a:pPr algn="l">
              <a:buNone/>
            </a:pPr>
            <a:r>
              <a:rPr lang="en-US" sz="1200" dirty="0">
                <a:solidFill>
                  <a:srgbClr val="000000"/>
                </a:solidFill>
                <a:effectLst/>
                <a:latin typeface="Aptos" panose="020B0004020202020204" pitchFamily="34" charset="0"/>
              </a:rPr>
              <a:t>Costs</a:t>
            </a:r>
          </a:p>
          <a:p>
            <a:pPr algn="l">
              <a:buNone/>
            </a:pPr>
            <a:r>
              <a:rPr lang="en-US" sz="1200" dirty="0">
                <a:solidFill>
                  <a:srgbClr val="000000"/>
                </a:solidFill>
                <a:effectLst/>
                <a:latin typeface="Aptos" panose="020B0004020202020204" pitchFamily="34" charset="0"/>
              </a:rPr>
              <a:t>Benefits</a:t>
            </a:r>
          </a:p>
          <a:p>
            <a:pPr algn="l">
              <a:buNone/>
            </a:pPr>
            <a:r>
              <a:rPr lang="en-US" sz="1200" dirty="0">
                <a:solidFill>
                  <a:srgbClr val="000000"/>
                </a:solidFill>
                <a:effectLst/>
                <a:latin typeface="Aptos" panose="020B0004020202020204" pitchFamily="34" charset="0"/>
              </a:rPr>
              <a:t> and strategic alignment before committing resources. </a:t>
            </a:r>
          </a:p>
          <a:p>
            <a:pPr algn="l">
              <a:buNone/>
            </a:pPr>
            <a:endParaRPr lang="en-US" sz="1200" dirty="0">
              <a:solidFill>
                <a:srgbClr val="000000"/>
              </a:solidFill>
              <a:effectLst/>
              <a:latin typeface="Aptos" panose="020B0004020202020204" pitchFamily="34" charset="0"/>
            </a:endParaRPr>
          </a:p>
          <a:p>
            <a:pPr algn="l">
              <a:buNone/>
            </a:pPr>
            <a:r>
              <a:rPr lang="en-US" sz="1200" dirty="0">
                <a:solidFill>
                  <a:srgbClr val="000000"/>
                </a:solidFill>
                <a:effectLst/>
                <a:latin typeface="Aptos" panose="020B0004020202020204" pitchFamily="34" charset="0"/>
              </a:rPr>
              <a:t>By connecting projects to business capabilities, enterprise architecture, and strategic objectives, </a:t>
            </a:r>
            <a:r>
              <a:rPr lang="en-US" sz="1200" dirty="0" err="1">
                <a:solidFill>
                  <a:srgbClr val="000000"/>
                </a:solidFill>
                <a:effectLst/>
                <a:latin typeface="Aptos" panose="020B0004020202020204" pitchFamily="34" charset="0"/>
              </a:rPr>
              <a:t>QualiWare</a:t>
            </a:r>
            <a:r>
              <a:rPr lang="en-US" sz="1200" dirty="0">
                <a:solidFill>
                  <a:srgbClr val="000000"/>
                </a:solidFill>
                <a:effectLst/>
                <a:latin typeface="Aptos" panose="020B0004020202020204" pitchFamily="34" charset="0"/>
              </a:rPr>
              <a:t> helps organizations reduce redundant investments, improve governance, accelerate informed decision-making, and maximize the value delivered from every project!</a:t>
            </a:r>
            <a:endParaRPr lang="en-US" b="1" i="0" dirty="0">
              <a:solidFill>
                <a:srgbClr val="02133E"/>
              </a:solidFill>
              <a:effectLst/>
              <a:latin typeface="Inter"/>
            </a:endParaRPr>
          </a:p>
          <a:p>
            <a:pPr algn="l">
              <a:buNone/>
            </a:pPr>
            <a:endParaRPr lang="en-US" b="1" i="0" dirty="0">
              <a:solidFill>
                <a:srgbClr val="02133E"/>
              </a:solidFill>
              <a:effectLst/>
              <a:latin typeface="Inter"/>
            </a:endParaRPr>
          </a:p>
          <a:p>
            <a:pPr algn="l">
              <a:buNone/>
            </a:pPr>
            <a:endParaRPr lang="en-US" b="1" i="0" dirty="0">
              <a:solidFill>
                <a:srgbClr val="02133E"/>
              </a:solidFill>
              <a:effectLst/>
              <a:latin typeface="Inter"/>
            </a:endParaRPr>
          </a:p>
          <a:p>
            <a:pPr algn="l">
              <a:buNone/>
            </a:pPr>
            <a:endParaRPr lang="en-US" b="1" i="0" dirty="0">
              <a:solidFill>
                <a:srgbClr val="02133E"/>
              </a:solidFill>
              <a:effectLst/>
              <a:latin typeface="Inter"/>
            </a:endParaRPr>
          </a:p>
          <a:p>
            <a:pPr algn="l">
              <a:buNone/>
            </a:pPr>
            <a:r>
              <a:rPr lang="en-US" b="1" i="0" dirty="0">
                <a:solidFill>
                  <a:srgbClr val="02133E"/>
                </a:solidFill>
                <a:effectLst/>
                <a:latin typeface="Inter"/>
              </a:rPr>
              <a:t>Drive Business Priorities</a:t>
            </a:r>
          </a:p>
          <a:p>
            <a:pPr algn="l">
              <a:spcBef>
                <a:spcPts val="1500"/>
              </a:spcBef>
              <a:spcAft>
                <a:spcPts val="750"/>
              </a:spcAft>
              <a:buFont typeface="Arial" panose="020B0604020202020204" pitchFamily="34" charset="0"/>
              <a:buChar char="•"/>
            </a:pPr>
            <a:r>
              <a:rPr lang="en-US" b="1" i="0" dirty="0">
                <a:solidFill>
                  <a:srgbClr val="02133E"/>
                </a:solidFill>
                <a:effectLst/>
                <a:latin typeface="Inter"/>
              </a:rPr>
              <a:t>Gain visibility</a:t>
            </a:r>
            <a:r>
              <a:rPr lang="en-US" b="0" i="0" dirty="0">
                <a:solidFill>
                  <a:srgbClr val="02133E"/>
                </a:solidFill>
                <a:effectLst/>
                <a:latin typeface="Inter"/>
              </a:rPr>
              <a:t> into active and planned project investments.</a:t>
            </a:r>
          </a:p>
          <a:p>
            <a:pPr algn="l">
              <a:spcBef>
                <a:spcPts val="1500"/>
              </a:spcBef>
              <a:spcAft>
                <a:spcPts val="750"/>
              </a:spcAft>
              <a:buFont typeface="Arial" panose="020B0604020202020204" pitchFamily="34" charset="0"/>
              <a:buChar char="•"/>
            </a:pPr>
            <a:r>
              <a:rPr lang="en-US" b="1" i="0" dirty="0">
                <a:solidFill>
                  <a:srgbClr val="02133E"/>
                </a:solidFill>
                <a:effectLst/>
                <a:latin typeface="Inter"/>
              </a:rPr>
              <a:t>Focus investment</a:t>
            </a:r>
            <a:r>
              <a:rPr lang="en-US" b="0" i="0" dirty="0">
                <a:solidFill>
                  <a:srgbClr val="02133E"/>
                </a:solidFill>
                <a:effectLst/>
                <a:latin typeface="Inter"/>
              </a:rPr>
              <a:t> on strategic capabilities.</a:t>
            </a:r>
          </a:p>
          <a:p>
            <a:pPr algn="l">
              <a:spcBef>
                <a:spcPts val="1500"/>
              </a:spcBef>
              <a:spcAft>
                <a:spcPts val="750"/>
              </a:spcAft>
              <a:buFont typeface="Arial" panose="020B0604020202020204" pitchFamily="34" charset="0"/>
              <a:buChar char="•"/>
            </a:pPr>
            <a:r>
              <a:rPr lang="en-US" b="1" i="0" dirty="0">
                <a:solidFill>
                  <a:srgbClr val="02133E"/>
                </a:solidFill>
                <a:effectLst/>
                <a:latin typeface="Inter"/>
              </a:rPr>
              <a:t>Prioritize investments</a:t>
            </a:r>
            <a:r>
              <a:rPr lang="en-US" b="0" i="0" dirty="0">
                <a:solidFill>
                  <a:srgbClr val="02133E"/>
                </a:solidFill>
                <a:effectLst/>
                <a:latin typeface="Inter"/>
              </a:rPr>
              <a:t> based on alignment and impact.</a:t>
            </a:r>
          </a:p>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5"/>
          </p:nvPr>
        </p:nvSpPr>
        <p:spPr/>
        <p:txBody>
          <a:bodyPr/>
          <a:lstStyle/>
          <a:p>
            <a:fld id="{893DABDA-89F0-4727-B28F-05A90B0069BB}" type="slidenum">
              <a:rPr lang="zh-CN" altLang="en-US" smtClean="0"/>
              <a:t>7</a:t>
            </a:fld>
            <a:endParaRPr lang="zh-CN" altLang="en-US"/>
          </a:p>
        </p:txBody>
      </p:sp>
    </p:spTree>
    <p:extLst>
      <p:ext uri="{BB962C8B-B14F-4D97-AF65-F5344CB8AC3E}">
        <p14:creationId xmlns:p14="http://schemas.microsoft.com/office/powerpoint/2010/main" val="2640473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C4A4A-0689-9D66-607C-F571C0625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CF1B2B-A053-2958-B8D2-6EAE4F6E64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46BBEC-E48E-CA26-72C0-413714B0089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E8786E61-BC18-4FBB-91BA-84163ABA5813}"/>
              </a:ext>
            </a:extLst>
          </p:cNvPr>
          <p:cNvSpPr>
            <a:spLocks noGrp="1"/>
          </p:cNvSpPr>
          <p:nvPr>
            <p:ph type="hdr" sz="quarter"/>
          </p:nvPr>
        </p:nvSpPr>
        <p:spPr/>
        <p:txBody>
          <a:bodyPr/>
          <a:lstStyle/>
          <a:p>
            <a:r>
              <a:rPr lang="en-CA"/>
              <a:t>closereach</a:t>
            </a:r>
          </a:p>
        </p:txBody>
      </p:sp>
    </p:spTree>
    <p:extLst>
      <p:ext uri="{BB962C8B-B14F-4D97-AF65-F5344CB8AC3E}">
        <p14:creationId xmlns:p14="http://schemas.microsoft.com/office/powerpoint/2010/main" val="1727720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EB321-7939-DB0C-C720-7F8ED280F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FDBD4-209B-9068-7E86-34BA3E9680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99549E-56F6-5645-FE96-DA614275DB39}"/>
              </a:ext>
            </a:extLst>
          </p:cNvPr>
          <p:cNvSpPr>
            <a:spLocks noGrp="1"/>
          </p:cNvSpPr>
          <p:nvPr>
            <p:ph type="body" idx="1"/>
          </p:nvPr>
        </p:nvSpPr>
        <p:spPr/>
        <p:txBody>
          <a:bodyPr/>
          <a:lstStyle/>
          <a:p>
            <a:r>
              <a:rPr lang="en-US" dirty="0"/>
              <a:t>NARRATION:
"Welcome. This is QualiWare's 2026 business update — a ten-minute overview of where we are as a company, what we've built, and where we're going. We've structured this around the metrics and milestones that matter most to this research team."</a:t>
            </a:r>
          </a:p>
        </p:txBody>
      </p:sp>
      <p:sp>
        <p:nvSpPr>
          <p:cNvPr id="4" name="Slide Number Placeholder 3">
            <a:extLst>
              <a:ext uri="{FF2B5EF4-FFF2-40B4-BE49-F238E27FC236}">
                <a16:creationId xmlns:a16="http://schemas.microsoft.com/office/drawing/2014/main" id="{395D8FEA-4CFF-C1E9-8F3C-D502C99F786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6688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E0B974C-6308-4983-9C08-50077BF3922C}"/>
              </a:ext>
            </a:extLst>
          </p:cNvPr>
          <p:cNvSpPr>
            <a:spLocks noGrp="1"/>
          </p:cNvSpPr>
          <p:nvPr>
            <p:ph type="dt" sz="half" idx="10"/>
          </p:nvPr>
        </p:nvSpPr>
        <p:spPr>
          <a:xfrm>
            <a:off x="838200" y="6547104"/>
            <a:ext cx="2362200" cy="242634"/>
          </a:xfrm>
          <a:prstGeom prst="rect">
            <a:avLst/>
          </a:prstGeom>
        </p:spPr>
        <p:txBody>
          <a:bodyPr/>
          <a:lstStyle/>
          <a:p>
            <a:r>
              <a:rPr lang="en-US" dirty="0"/>
              <a:t>CloseReach</a:t>
            </a:r>
            <a:endParaRPr lang="en-CA" dirty="0"/>
          </a:p>
        </p:txBody>
      </p:sp>
      <p:sp>
        <p:nvSpPr>
          <p:cNvPr id="4" name="Footer Placeholder 3">
            <a:extLst>
              <a:ext uri="{FF2B5EF4-FFF2-40B4-BE49-F238E27FC236}">
                <a16:creationId xmlns:a16="http://schemas.microsoft.com/office/drawing/2014/main" id="{DB5BD59B-0105-4D94-8EC5-A2BFBBF102E7}"/>
              </a:ext>
            </a:extLst>
          </p:cNvPr>
          <p:cNvSpPr>
            <a:spLocks noGrp="1"/>
          </p:cNvSpPr>
          <p:nvPr>
            <p:ph type="ftr" sz="quarter" idx="11"/>
          </p:nvPr>
        </p:nvSpPr>
        <p:spPr>
          <a:xfrm>
            <a:off x="4152828" y="6560243"/>
            <a:ext cx="3953256" cy="242634"/>
          </a:xfrm>
          <a:prstGeom prst="rect">
            <a:avLst/>
          </a:prstGeom>
        </p:spPr>
        <p:txBody>
          <a:bodyPr/>
          <a:lstStyle/>
          <a:p>
            <a:r>
              <a:rPr lang="en-CA"/>
              <a:t>Architecting the future.</a:t>
            </a:r>
          </a:p>
        </p:txBody>
      </p:sp>
      <p:sp>
        <p:nvSpPr>
          <p:cNvPr id="5" name="Slide Number Placeholder 4">
            <a:extLst>
              <a:ext uri="{FF2B5EF4-FFF2-40B4-BE49-F238E27FC236}">
                <a16:creationId xmlns:a16="http://schemas.microsoft.com/office/drawing/2014/main" id="{D72CE615-96D2-4D1B-BDF6-5469D4D270EE}"/>
              </a:ext>
            </a:extLst>
          </p:cNvPr>
          <p:cNvSpPr>
            <a:spLocks noGrp="1"/>
          </p:cNvSpPr>
          <p:nvPr>
            <p:ph type="sldNum" sz="quarter" idx="12"/>
          </p:nvPr>
        </p:nvSpPr>
        <p:spPr>
          <a:xfrm>
            <a:off x="8610600" y="6547104"/>
            <a:ext cx="2743200" cy="242634"/>
          </a:xfrm>
          <a:prstGeom prst="rect">
            <a:avLst/>
          </a:prstGeom>
        </p:spPr>
        <p:txBody>
          <a:bodyPr/>
          <a:lstStyle/>
          <a:p>
            <a:fld id="{C4B0A3E3-CA47-4104-8F2D-863B6FC7DD41}" type="slidenum">
              <a:rPr lang="en-CA" smtClean="0"/>
              <a:pPr/>
              <a:t>‹#›</a:t>
            </a:fld>
            <a:endParaRPr lang="en-CA"/>
          </a:p>
        </p:txBody>
      </p:sp>
      <p:sp>
        <p:nvSpPr>
          <p:cNvPr id="6" name="Title Placeholder 1">
            <a:extLst>
              <a:ext uri="{FF2B5EF4-FFF2-40B4-BE49-F238E27FC236}">
                <a16:creationId xmlns:a16="http://schemas.microsoft.com/office/drawing/2014/main" id="{957DA025-94F4-406A-855B-69EE2B41E845}"/>
              </a:ext>
            </a:extLst>
          </p:cNvPr>
          <p:cNvSpPr>
            <a:spLocks noGrp="1"/>
          </p:cNvSpPr>
          <p:nvPr>
            <p:ph type="title"/>
          </p:nvPr>
        </p:nvSpPr>
        <p:spPr>
          <a:xfrm>
            <a:off x="838200" y="1378619"/>
            <a:ext cx="6263936" cy="662517"/>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7" name="Text Placeholder 2">
            <a:extLst>
              <a:ext uri="{FF2B5EF4-FFF2-40B4-BE49-F238E27FC236}">
                <a16:creationId xmlns:a16="http://schemas.microsoft.com/office/drawing/2014/main" id="{79F567AD-D6B8-44CF-BAC0-DF6950DC6140}"/>
              </a:ext>
            </a:extLst>
          </p:cNvPr>
          <p:cNvSpPr>
            <a:spLocks noGrp="1"/>
          </p:cNvSpPr>
          <p:nvPr>
            <p:ph idx="1"/>
          </p:nvPr>
        </p:nvSpPr>
        <p:spPr>
          <a:xfrm>
            <a:off x="838200" y="2210538"/>
            <a:ext cx="6263936" cy="3515559"/>
          </a:xfrm>
          <a:prstGeom prst="rect">
            <a:avLst/>
          </a:prstGeom>
        </p:spPr>
        <p:txBody>
          <a:bodyPr vert="horz" lIns="91440" tIns="45720" rIns="91440" bIns="45720" rtlCol="0">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165058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Photo 2">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96624185-F7D1-FA60-1A95-7A114118DB86}"/>
              </a:ext>
              <a:ext uri="{C183D7F6-B498-43B3-948B-1728B52AA6E4}">
                <adec:decorative xmlns:adec="http://schemas.microsoft.com/office/drawing/2017/decorative" val="1"/>
              </a:ext>
            </a:extLst>
          </p:cNvPr>
          <p:cNvSpPr/>
          <p:nvPr userDrawn="1"/>
        </p:nvSpPr>
        <p:spPr>
          <a:xfrm>
            <a:off x="3873559" y="1"/>
            <a:ext cx="8318441" cy="4028440"/>
          </a:xfrm>
          <a:custGeom>
            <a:avLst/>
            <a:gdLst/>
            <a:ahLst/>
            <a:cxnLst/>
            <a:rect l="l" t="t" r="r" b="b"/>
            <a:pathLst>
              <a:path w="2884235" h="812800">
                <a:moveTo>
                  <a:pt x="0" y="0"/>
                </a:moveTo>
                <a:lnTo>
                  <a:pt x="2884235" y="0"/>
                </a:lnTo>
                <a:lnTo>
                  <a:pt x="2884235" y="812800"/>
                </a:lnTo>
                <a:lnTo>
                  <a:pt x="0" y="812800"/>
                </a:lnTo>
                <a:close/>
              </a:path>
            </a:pathLst>
          </a:custGeom>
          <a:solidFill>
            <a:srgbClr val="74BEE2"/>
          </a:solidFill>
        </p:spPr>
        <p:txBody>
          <a:bodyPr/>
          <a:lstStyle/>
          <a:p>
            <a:endParaRPr lang="zh-CN" altLang="en-US" u="sng"/>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059658" y="285071"/>
            <a:ext cx="6470926" cy="3606209"/>
          </a:xfrm>
        </p:spPr>
        <p:txBody>
          <a:bodyPr lIns="0" tIns="0" rIns="0" bIns="0" anchor="b">
            <a:noAutofit/>
          </a:bodyPr>
          <a:lstStyle>
            <a:lvl1pPr algn="l">
              <a:defRPr sz="5400" b="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059658" y="4226560"/>
            <a:ext cx="6470926" cy="1493520"/>
          </a:xfrm>
        </p:spPr>
        <p:txBody>
          <a:bodyPr lIns="0" tIns="0" rIns="0" bIns="0" anchor="t">
            <a:noAutofit/>
          </a:bodyPr>
          <a:lstStyle>
            <a:lvl1pPr marL="0" indent="0" algn="l">
              <a:lnSpc>
                <a:spcPct val="100000"/>
              </a:lnSpc>
              <a:spcBef>
                <a:spcPts val="0"/>
              </a:spcBef>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Picture Placeholder 19" descr="One tall building modern style black and white.">
            <a:extLst>
              <a:ext uri="{FF2B5EF4-FFF2-40B4-BE49-F238E27FC236}">
                <a16:creationId xmlns:a16="http://schemas.microsoft.com/office/drawing/2014/main" id="{B5F970DC-4D95-E856-C011-166EE410B02B}"/>
              </a:ext>
              <a:ext uri="{C183D7F6-B498-43B3-948B-1728B52AA6E4}">
                <adec:decorative xmlns:adec="http://schemas.microsoft.com/office/drawing/2017/decorative" val="0"/>
              </a:ext>
            </a:extLst>
          </p:cNvPr>
          <p:cNvSpPr>
            <a:spLocks noGrp="1"/>
          </p:cNvSpPr>
          <p:nvPr>
            <p:ph type="pic" sz="quarter" idx="17"/>
          </p:nvPr>
        </p:nvSpPr>
        <p:spPr>
          <a:xfrm>
            <a:off x="0" y="2"/>
            <a:ext cx="4671295" cy="6857999"/>
          </a:xfrm>
          <a:custGeom>
            <a:avLst/>
            <a:gdLst>
              <a:gd name="connsiteX0" fmla="*/ 0 w 4671295"/>
              <a:gd name="connsiteY0" fmla="*/ 6134100 h 6857999"/>
              <a:gd name="connsiteX1" fmla="*/ 574 w 4671295"/>
              <a:gd name="connsiteY1" fmla="*/ 6134100 h 6857999"/>
              <a:gd name="connsiteX2" fmla="*/ 574 w 4671295"/>
              <a:gd name="connsiteY2" fmla="*/ 6857999 h 6857999"/>
              <a:gd name="connsiteX3" fmla="*/ 0 w 4671295"/>
              <a:gd name="connsiteY3" fmla="*/ 6857999 h 6857999"/>
              <a:gd name="connsiteX4" fmla="*/ 575 w 4671295"/>
              <a:gd name="connsiteY4" fmla="*/ 1729318 h 6857999"/>
              <a:gd name="connsiteX5" fmla="*/ 575 w 4671295"/>
              <a:gd name="connsiteY5" fmla="*/ 3676654 h 6857999"/>
              <a:gd name="connsiteX6" fmla="*/ 767337 w 4671295"/>
              <a:gd name="connsiteY6" fmla="*/ 3676654 h 6857999"/>
              <a:gd name="connsiteX7" fmla="*/ 767337 w 4671295"/>
              <a:gd name="connsiteY7" fmla="*/ 1729318 h 6857999"/>
              <a:gd name="connsiteX8" fmla="*/ 574 w 4671295"/>
              <a:gd name="connsiteY8" fmla="*/ 0 h 6857999"/>
              <a:gd name="connsiteX9" fmla="*/ 4671295 w 4671295"/>
              <a:gd name="connsiteY9" fmla="*/ 0 h 6857999"/>
              <a:gd name="connsiteX10" fmla="*/ 4671295 w 4671295"/>
              <a:gd name="connsiteY10" fmla="*/ 6857999 h 6857999"/>
              <a:gd name="connsiteX11" fmla="*/ 2426216 w 4671295"/>
              <a:gd name="connsiteY11" fmla="*/ 6857999 h 6857999"/>
              <a:gd name="connsiteX12" fmla="*/ 2426216 w 4671295"/>
              <a:gd name="connsiteY12" fmla="*/ 6134100 h 6857999"/>
              <a:gd name="connsiteX13" fmla="*/ 574 w 4671295"/>
              <a:gd name="connsiteY13" fmla="*/ 61341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71295" h="6857999">
                <a:moveTo>
                  <a:pt x="0" y="6134100"/>
                </a:moveTo>
                <a:lnTo>
                  <a:pt x="574" y="6134100"/>
                </a:lnTo>
                <a:lnTo>
                  <a:pt x="574" y="6857999"/>
                </a:lnTo>
                <a:lnTo>
                  <a:pt x="0" y="6857999"/>
                </a:lnTo>
                <a:close/>
                <a:moveTo>
                  <a:pt x="575" y="1729318"/>
                </a:moveTo>
                <a:lnTo>
                  <a:pt x="575" y="3676654"/>
                </a:lnTo>
                <a:lnTo>
                  <a:pt x="767337" y="3676654"/>
                </a:lnTo>
                <a:lnTo>
                  <a:pt x="767337" y="1729318"/>
                </a:lnTo>
                <a:close/>
                <a:moveTo>
                  <a:pt x="574" y="0"/>
                </a:moveTo>
                <a:lnTo>
                  <a:pt x="4671295" y="0"/>
                </a:lnTo>
                <a:lnTo>
                  <a:pt x="4671295" y="6857999"/>
                </a:lnTo>
                <a:lnTo>
                  <a:pt x="2426216" y="6857999"/>
                </a:lnTo>
                <a:lnTo>
                  <a:pt x="2426216" y="6134100"/>
                </a:lnTo>
                <a:lnTo>
                  <a:pt x="574" y="6134100"/>
                </a:lnTo>
                <a:close/>
              </a:path>
            </a:pathLst>
          </a:custGeom>
          <a:noFill/>
        </p:spPr>
        <p:txBody>
          <a:bodyPr wrap="square">
            <a:noAutofit/>
          </a:bodyPr>
          <a:lstStyle/>
          <a:p>
            <a:endParaRPr lang="en-US"/>
          </a:p>
        </p:txBody>
      </p:sp>
      <p:sp>
        <p:nvSpPr>
          <p:cNvPr id="14" name="Text Placeholder 13">
            <a:extLst>
              <a:ext uri="{FF2B5EF4-FFF2-40B4-BE49-F238E27FC236}">
                <a16:creationId xmlns:a16="http://schemas.microsoft.com/office/drawing/2014/main" id="{840ED42D-2092-EE19-1040-6CA890C1AA68}"/>
              </a:ext>
            </a:extLst>
          </p:cNvPr>
          <p:cNvSpPr>
            <a:spLocks noGrp="1"/>
          </p:cNvSpPr>
          <p:nvPr>
            <p:ph type="body" sz="quarter" idx="15" hasCustomPrompt="1"/>
          </p:nvPr>
        </p:nvSpPr>
        <p:spPr>
          <a:xfrm>
            <a:off x="5059658" y="6089333"/>
            <a:ext cx="2116137" cy="292994"/>
          </a:xfrm>
        </p:spPr>
        <p:txBody>
          <a:bodyPr lIns="0" tIns="0" rIns="0" bIns="0" anchor="b">
            <a:noAutofit/>
          </a:bodyPr>
          <a:lstStyle>
            <a:lvl1pPr marL="0" indent="0">
              <a:buNone/>
              <a:defRPr sz="1600" baseline="0"/>
            </a:lvl1pPr>
          </a:lstStyle>
          <a:p>
            <a:pPr lvl="0"/>
            <a:r>
              <a:rPr lang="en-US" altLang="zh-CN"/>
              <a:t>Presenter Name</a:t>
            </a:r>
            <a:endParaRPr lang="en-US"/>
          </a:p>
        </p:txBody>
      </p:sp>
      <p:sp>
        <p:nvSpPr>
          <p:cNvPr id="22" name="Rectangle 21">
            <a:extLst>
              <a:ext uri="{FF2B5EF4-FFF2-40B4-BE49-F238E27FC236}">
                <a16:creationId xmlns:a16="http://schemas.microsoft.com/office/drawing/2014/main" id="{19E11187-86CB-6B4B-4F55-B8E4A09946F8}"/>
              </a:ext>
              <a:ext uri="{C183D7F6-B498-43B3-948B-1728B52AA6E4}">
                <adec:decorative xmlns:adec="http://schemas.microsoft.com/office/drawing/2017/decorative" val="1"/>
              </a:ext>
            </a:extLst>
          </p:cNvPr>
          <p:cNvSpPr/>
          <p:nvPr userDrawn="1"/>
        </p:nvSpPr>
        <p:spPr>
          <a:xfrm rot="5400000">
            <a:off x="845820" y="5270500"/>
            <a:ext cx="741680" cy="2433320"/>
          </a:xfrm>
          <a:prstGeom prst="rect">
            <a:avLst/>
          </a:prstGeom>
          <a:solidFill>
            <a:srgbClr val="085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CC8F2F8-2E90-744F-370E-A1F3349F998B}"/>
              </a:ext>
              <a:ext uri="{C183D7F6-B498-43B3-948B-1728B52AA6E4}">
                <adec:decorative xmlns:adec="http://schemas.microsoft.com/office/drawing/2017/decorative" val="1"/>
              </a:ext>
            </a:extLst>
          </p:cNvPr>
          <p:cNvSpPr/>
          <p:nvPr userDrawn="1"/>
        </p:nvSpPr>
        <p:spPr>
          <a:xfrm>
            <a:off x="0" y="1706880"/>
            <a:ext cx="782320" cy="2001520"/>
          </a:xfrm>
          <a:prstGeom prst="rect">
            <a:avLst/>
          </a:prstGeom>
          <a:solidFill>
            <a:srgbClr val="085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86A018F5-6938-C956-A700-3FB7BD456C92}"/>
              </a:ext>
            </a:extLst>
          </p:cNvPr>
          <p:cNvSpPr>
            <a:spLocks noGrp="1"/>
          </p:cNvSpPr>
          <p:nvPr>
            <p:ph type="dt" sz="half" idx="18"/>
          </p:nvPr>
        </p:nvSpPr>
        <p:spPr>
          <a:xfrm>
            <a:off x="838200" y="6547104"/>
            <a:ext cx="2362200" cy="242634"/>
          </a:xfrm>
          <a:prstGeom prst="rect">
            <a:avLst/>
          </a:prstGeom>
        </p:spPr>
        <p:txBody>
          <a:bodyPr/>
          <a:lstStyle/>
          <a:p>
            <a:endParaRPr lang="en-US" altLang="zh-CN"/>
          </a:p>
        </p:txBody>
      </p:sp>
      <p:sp>
        <p:nvSpPr>
          <p:cNvPr id="6" name="Slide Number Placeholder 5">
            <a:extLst>
              <a:ext uri="{FF2B5EF4-FFF2-40B4-BE49-F238E27FC236}">
                <a16:creationId xmlns:a16="http://schemas.microsoft.com/office/drawing/2014/main" id="{515ABAF6-FA89-36E3-9418-68410C90775E}"/>
              </a:ext>
            </a:extLst>
          </p:cNvPr>
          <p:cNvSpPr>
            <a:spLocks noGrp="1"/>
          </p:cNvSpPr>
          <p:nvPr>
            <p:ph type="sldNum" sz="half" idx="20"/>
          </p:nvPr>
        </p:nvSpPr>
        <p:spPr>
          <a:xfrm>
            <a:off x="8610600" y="6547104"/>
            <a:ext cx="2743200" cy="242634"/>
          </a:xfrm>
          <a:prstGeom prst="rect">
            <a:avLst/>
          </a:prstGeom>
        </p:spPr>
        <p:txBody>
          <a:bodyPr/>
          <a:lstStyle/>
          <a:p>
            <a:fld id="{64D095EA-18D5-4754-B677-EAAE710458D2}" type="slidenum">
              <a:rPr lang="en-US" altLang="zh-CN" smtClean="0"/>
              <a:pPr/>
              <a:t>‹#›</a:t>
            </a:fld>
            <a:endParaRPr lang="en-US" altLang="zh-CN"/>
          </a:p>
        </p:txBody>
      </p:sp>
    </p:spTree>
    <p:extLst>
      <p:ext uri="{BB962C8B-B14F-4D97-AF65-F5344CB8AC3E}">
        <p14:creationId xmlns:p14="http://schemas.microsoft.com/office/powerpoint/2010/main" val="312557730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lIns="0" tIns="0" rIns="0" bIns="0">
            <a:noAutofit/>
          </a:bodyPr>
          <a:lstStyle>
            <a:lvl1pPr>
              <a:defRPr sz="3600" b="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lIns="0" tIns="0" rIns="0" bIns="0">
            <a:noAutofit/>
          </a:bodyPr>
          <a:lstStyle>
            <a:lvl1pPr marL="0" indent="0">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reeform 10">
            <a:extLst>
              <a:ext uri="{FF2B5EF4-FFF2-40B4-BE49-F238E27FC236}">
                <a16:creationId xmlns:a16="http://schemas.microsoft.com/office/drawing/2014/main" id="{7C2B6F59-ED68-51DC-A79B-DBB58FF845F1}"/>
              </a:ext>
              <a:ext uri="{C183D7F6-B498-43B3-948B-1728B52AA6E4}">
                <adec:decorative xmlns:adec="http://schemas.microsoft.com/office/drawing/2017/decorative" val="1"/>
              </a:ext>
            </a:extLst>
          </p:cNvPr>
          <p:cNvSpPr/>
          <p:nvPr userDrawn="1"/>
        </p:nvSpPr>
        <p:spPr>
          <a:xfrm>
            <a:off x="0" y="0"/>
            <a:ext cx="12192000" cy="1042416"/>
          </a:xfrm>
          <a:custGeom>
            <a:avLst/>
            <a:gdLst/>
            <a:ahLst/>
            <a:cxnLst/>
            <a:rect l="l" t="t" r="r" b="b"/>
            <a:pathLst>
              <a:path w="2884235" h="812800">
                <a:moveTo>
                  <a:pt x="0" y="0"/>
                </a:moveTo>
                <a:lnTo>
                  <a:pt x="2884235" y="0"/>
                </a:lnTo>
                <a:lnTo>
                  <a:pt x="2884235" y="812800"/>
                </a:lnTo>
                <a:lnTo>
                  <a:pt x="0" y="812800"/>
                </a:lnTo>
                <a:close/>
              </a:path>
            </a:pathLst>
          </a:custGeom>
          <a:solidFill>
            <a:srgbClr val="085077"/>
          </a:solidFill>
        </p:spPr>
        <p:txBody>
          <a:bodyPr/>
          <a:lstStyle/>
          <a:p>
            <a:endParaRPr lang="zh-CN" altLang="en-US" u="sng"/>
          </a:p>
        </p:txBody>
      </p:sp>
      <p:sp>
        <p:nvSpPr>
          <p:cNvPr id="4" name="Date Placeholder 3">
            <a:extLst>
              <a:ext uri="{FF2B5EF4-FFF2-40B4-BE49-F238E27FC236}">
                <a16:creationId xmlns:a16="http://schemas.microsoft.com/office/drawing/2014/main" id="{3A9725C6-AC4C-0F93-49B1-C5DA56CFE1CA}"/>
              </a:ext>
            </a:extLst>
          </p:cNvPr>
          <p:cNvSpPr>
            <a:spLocks noGrp="1"/>
          </p:cNvSpPr>
          <p:nvPr>
            <p:ph type="dt" sz="half" idx="14"/>
          </p:nvPr>
        </p:nvSpPr>
        <p:spPr>
          <a:xfrm>
            <a:off x="838200" y="6499110"/>
            <a:ext cx="2743200" cy="268720"/>
          </a:xfrm>
          <a:prstGeom prst="rect">
            <a:avLst/>
          </a:prstGeom>
        </p:spPr>
        <p:txBody>
          <a:bodyPr/>
          <a:lstStyle/>
          <a:p>
            <a:endParaRPr lang="en-US" altLang="zh-CN"/>
          </a:p>
        </p:txBody>
      </p:sp>
      <p:sp>
        <p:nvSpPr>
          <p:cNvPr id="5" name="Footer Placeholder 4">
            <a:extLst>
              <a:ext uri="{FF2B5EF4-FFF2-40B4-BE49-F238E27FC236}">
                <a16:creationId xmlns:a16="http://schemas.microsoft.com/office/drawing/2014/main" id="{DFCF279C-C717-2E57-C2ED-3895123B51EC}"/>
              </a:ext>
            </a:extLst>
          </p:cNvPr>
          <p:cNvSpPr>
            <a:spLocks noGrp="1"/>
          </p:cNvSpPr>
          <p:nvPr>
            <p:ph type="ftr" sz="quarter" idx="15"/>
          </p:nvPr>
        </p:nvSpPr>
        <p:spPr>
          <a:xfrm>
            <a:off x="4042063" y="6499110"/>
            <a:ext cx="4107873" cy="268720"/>
          </a:xfrm>
          <a:prstGeom prst="rect">
            <a:avLst/>
          </a:prstGeom>
        </p:spPr>
        <p:txBody>
          <a:bodyPr/>
          <a:lstStyle/>
          <a:p>
            <a:endParaRPr lang="en-US" altLang="zh-CN"/>
          </a:p>
        </p:txBody>
      </p:sp>
      <p:sp>
        <p:nvSpPr>
          <p:cNvPr id="6" name="Slide Number Placeholder 5">
            <a:extLst>
              <a:ext uri="{FF2B5EF4-FFF2-40B4-BE49-F238E27FC236}">
                <a16:creationId xmlns:a16="http://schemas.microsoft.com/office/drawing/2014/main" id="{65FD4253-87B4-E013-4CA9-52ACDA3F5117}"/>
              </a:ext>
            </a:extLst>
          </p:cNvPr>
          <p:cNvSpPr>
            <a:spLocks noGrp="1"/>
          </p:cNvSpPr>
          <p:nvPr>
            <p:ph type="sldNum" sz="half" idx="16"/>
          </p:nvPr>
        </p:nvSpPr>
        <p:spPr>
          <a:xfrm>
            <a:off x="8610599" y="6499110"/>
            <a:ext cx="2743200" cy="268720"/>
          </a:xfrm>
          <a:prstGeom prst="rect">
            <a:avLst/>
          </a:prstGeom>
        </p:spPr>
        <p:txBody>
          <a:bodyPr/>
          <a:lstStyle/>
          <a:p>
            <a:fld id="{64D095EA-18D5-4754-B677-EAAE710458D2}" type="slidenum">
              <a:rPr lang="en-US" altLang="zh-CN" smtClean="0"/>
              <a:pPr/>
              <a:t>‹#›</a:t>
            </a:fld>
            <a:endParaRPr lang="en-US" altLang="zh-CN"/>
          </a:p>
        </p:txBody>
      </p:sp>
      <p:sp>
        <p:nvSpPr>
          <p:cNvPr id="10" name="Freeform 17">
            <a:extLst>
              <a:ext uri="{FF2B5EF4-FFF2-40B4-BE49-F238E27FC236}">
                <a16:creationId xmlns:a16="http://schemas.microsoft.com/office/drawing/2014/main" id="{D22D7A96-BD61-A9DE-6598-F87690FEA990}"/>
              </a:ext>
              <a:ext uri="{C183D7F6-B498-43B3-948B-1728B52AA6E4}">
                <adec:decorative xmlns:adec="http://schemas.microsoft.com/office/drawing/2017/decorative" val="1"/>
              </a:ext>
            </a:extLst>
          </p:cNvPr>
          <p:cNvSpPr/>
          <p:nvPr userDrawn="1"/>
        </p:nvSpPr>
        <p:spPr>
          <a:xfrm>
            <a:off x="0" y="6527800"/>
            <a:ext cx="12192000" cy="331199"/>
          </a:xfrm>
          <a:custGeom>
            <a:avLst/>
            <a:gdLst/>
            <a:ahLst/>
            <a:cxnLst/>
            <a:rect l="l" t="t" r="r" b="b"/>
            <a:pathLst>
              <a:path w="5072131" h="573308">
                <a:moveTo>
                  <a:pt x="0" y="0"/>
                </a:moveTo>
                <a:lnTo>
                  <a:pt x="5072131" y="0"/>
                </a:lnTo>
                <a:lnTo>
                  <a:pt x="5072131" y="573308"/>
                </a:lnTo>
                <a:lnTo>
                  <a:pt x="0" y="573308"/>
                </a:lnTo>
                <a:close/>
              </a:path>
            </a:pathLst>
          </a:custGeom>
          <a:solidFill>
            <a:srgbClr val="74BEE2"/>
          </a:solidFill>
        </p:spPr>
        <p:txBody>
          <a:bodyPr/>
          <a:lstStyle/>
          <a:p>
            <a:endParaRPr lang="zh-CN" altLang="en-US"/>
          </a:p>
        </p:txBody>
      </p:sp>
      <p:sp>
        <p:nvSpPr>
          <p:cNvPr id="11" name="Freeform 17">
            <a:extLst>
              <a:ext uri="{FF2B5EF4-FFF2-40B4-BE49-F238E27FC236}">
                <a16:creationId xmlns:a16="http://schemas.microsoft.com/office/drawing/2014/main" id="{B5D9E75B-C0E0-1F6B-3EA6-810FC537A3A9}"/>
              </a:ext>
              <a:ext uri="{C183D7F6-B498-43B3-948B-1728B52AA6E4}">
                <adec:decorative xmlns:adec="http://schemas.microsoft.com/office/drawing/2017/decorative" val="1"/>
              </a:ext>
            </a:extLst>
          </p:cNvPr>
          <p:cNvSpPr/>
          <p:nvPr userDrawn="1"/>
        </p:nvSpPr>
        <p:spPr>
          <a:xfrm flipV="1">
            <a:off x="-1" y="6527800"/>
            <a:ext cx="4423201" cy="331200"/>
          </a:xfrm>
          <a:custGeom>
            <a:avLst/>
            <a:gdLst/>
            <a:ahLst/>
            <a:cxnLst/>
            <a:rect l="l" t="t" r="r" b="b"/>
            <a:pathLst>
              <a:path w="5072131" h="573308">
                <a:moveTo>
                  <a:pt x="0" y="0"/>
                </a:moveTo>
                <a:lnTo>
                  <a:pt x="5072131" y="0"/>
                </a:lnTo>
                <a:lnTo>
                  <a:pt x="5072131" y="573308"/>
                </a:lnTo>
                <a:lnTo>
                  <a:pt x="0" y="573308"/>
                </a:lnTo>
                <a:close/>
              </a:path>
            </a:pathLst>
          </a:custGeom>
          <a:solidFill>
            <a:srgbClr val="085077"/>
          </a:solidFill>
        </p:spPr>
        <p:txBody>
          <a:bodyPr/>
          <a:lstStyle/>
          <a:p>
            <a:endParaRPr lang="zh-CN" altLang="en-US"/>
          </a:p>
        </p:txBody>
      </p:sp>
    </p:spTree>
    <p:extLst>
      <p:ext uri="{BB962C8B-B14F-4D97-AF65-F5344CB8AC3E}">
        <p14:creationId xmlns:p14="http://schemas.microsoft.com/office/powerpoint/2010/main" val="826846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35954-7B59-485A-8511-86E109E53F6A}"/>
              </a:ext>
            </a:extLst>
          </p:cNvPr>
          <p:cNvSpPr>
            <a:spLocks noGrp="1"/>
          </p:cNvSpPr>
          <p:nvPr>
            <p:ph type="title"/>
          </p:nvPr>
        </p:nvSpPr>
        <p:spPr>
          <a:xfrm>
            <a:off x="4651159" y="863339"/>
            <a:ext cx="6932720" cy="820676"/>
          </a:xfrm>
          <a:prstGeom prst="rect">
            <a:avLst/>
          </a:prstGeom>
        </p:spPr>
        <p:txBody>
          <a:bodyPr/>
          <a:lstStyle>
            <a:lvl1pPr>
              <a:defRPr>
                <a:latin typeface="Trebuchet MS" panose="020B0603020202020204" pitchFamily="34" charset="0"/>
              </a:defRPr>
            </a:lvl1pPr>
          </a:lstStyle>
          <a:p>
            <a:r>
              <a:rPr lang="en-US"/>
              <a:t>Click to edit Master title style</a:t>
            </a:r>
            <a:endParaRPr lang="en-CA"/>
          </a:p>
        </p:txBody>
      </p:sp>
      <p:sp>
        <p:nvSpPr>
          <p:cNvPr id="3" name="Footer Placeholder 2">
            <a:extLst>
              <a:ext uri="{FF2B5EF4-FFF2-40B4-BE49-F238E27FC236}">
                <a16:creationId xmlns:a16="http://schemas.microsoft.com/office/drawing/2014/main" id="{5BCFEE69-E13B-433F-9B2A-B61D6CD9970C}"/>
              </a:ext>
            </a:extLst>
          </p:cNvPr>
          <p:cNvSpPr>
            <a:spLocks noGrp="1"/>
          </p:cNvSpPr>
          <p:nvPr>
            <p:ph type="ftr" sz="quarter" idx="10"/>
          </p:nvPr>
        </p:nvSpPr>
        <p:spPr/>
        <p:txBody>
          <a:bodyPr/>
          <a:lstStyle/>
          <a:p>
            <a:pPr algn="ctr"/>
            <a:r>
              <a:rPr lang="en-CA"/>
              <a:t>Architecting the future.</a:t>
            </a:r>
          </a:p>
        </p:txBody>
      </p:sp>
      <p:sp>
        <p:nvSpPr>
          <p:cNvPr id="4" name="Slide Number Placeholder 3">
            <a:extLst>
              <a:ext uri="{FF2B5EF4-FFF2-40B4-BE49-F238E27FC236}">
                <a16:creationId xmlns:a16="http://schemas.microsoft.com/office/drawing/2014/main" id="{3B7D49BE-CAEF-495A-B3EA-C8917712323F}"/>
              </a:ext>
            </a:extLst>
          </p:cNvPr>
          <p:cNvSpPr>
            <a:spLocks noGrp="1"/>
          </p:cNvSpPr>
          <p:nvPr>
            <p:ph type="sldNum" sz="quarter" idx="11"/>
          </p:nvPr>
        </p:nvSpPr>
        <p:spPr/>
        <p:txBody>
          <a:bodyPr/>
          <a:lstStyle/>
          <a:p>
            <a:fld id="{E828507D-F6F8-4FD6-896F-FA2E76205A07}" type="slidenum">
              <a:rPr lang="en-CA" smtClean="0"/>
              <a:t>‹#›</a:t>
            </a:fld>
            <a:endParaRPr lang="en-CA"/>
          </a:p>
        </p:txBody>
      </p:sp>
      <p:sp>
        <p:nvSpPr>
          <p:cNvPr id="5" name="Text Placeholder 2">
            <a:extLst>
              <a:ext uri="{FF2B5EF4-FFF2-40B4-BE49-F238E27FC236}">
                <a16:creationId xmlns:a16="http://schemas.microsoft.com/office/drawing/2014/main" id="{C67EBC08-6FB6-4B88-995E-00C7B52F69E9}"/>
              </a:ext>
            </a:extLst>
          </p:cNvPr>
          <p:cNvSpPr>
            <a:spLocks noGrp="1"/>
          </p:cNvSpPr>
          <p:nvPr>
            <p:ph idx="1"/>
          </p:nvPr>
        </p:nvSpPr>
        <p:spPr>
          <a:xfrm>
            <a:off x="4651159" y="1843380"/>
            <a:ext cx="6932720" cy="4351338"/>
          </a:xfrm>
          <a:prstGeom prst="rect">
            <a:avLst/>
          </a:prstGeom>
        </p:spPr>
        <p:txBody>
          <a:bodyPr vert="horz" lIns="91440" tIns="45720" rIns="91440" bIns="45720" rtlCol="0">
            <a:normAutofit/>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36705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4E8E-C7A5-40AF-8B8C-E91E9A8F42E8}"/>
              </a:ext>
            </a:extLst>
          </p:cNvPr>
          <p:cNvSpPr>
            <a:spLocks noGrp="1"/>
          </p:cNvSpPr>
          <p:nvPr>
            <p:ph type="title"/>
          </p:nvPr>
        </p:nvSpPr>
        <p:spPr>
          <a:xfrm>
            <a:off x="772886" y="288663"/>
            <a:ext cx="8494422" cy="90923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26CCB1B-C950-45B7-B22C-1C6590C2770C}"/>
              </a:ext>
            </a:extLst>
          </p:cNvPr>
          <p:cNvSpPr>
            <a:spLocks noGrp="1"/>
          </p:cNvSpPr>
          <p:nvPr>
            <p:ph type="dt" sz="half" idx="10"/>
          </p:nvPr>
        </p:nvSpPr>
        <p:spPr/>
        <p:txBody>
          <a:bodyPr/>
          <a:lstStyle/>
          <a:p>
            <a:r>
              <a:rPr lang="en-US" dirty="0"/>
              <a:t>CloseReach</a:t>
            </a:r>
            <a:endParaRPr lang="en-CA" dirty="0"/>
          </a:p>
        </p:txBody>
      </p:sp>
      <p:sp>
        <p:nvSpPr>
          <p:cNvPr id="4" name="Footer Placeholder 3">
            <a:extLst>
              <a:ext uri="{FF2B5EF4-FFF2-40B4-BE49-F238E27FC236}">
                <a16:creationId xmlns:a16="http://schemas.microsoft.com/office/drawing/2014/main" id="{89856936-146A-4E39-BF11-A7CB59D2FF93}"/>
              </a:ext>
            </a:extLst>
          </p:cNvPr>
          <p:cNvSpPr>
            <a:spLocks noGrp="1"/>
          </p:cNvSpPr>
          <p:nvPr>
            <p:ph type="ftr" sz="quarter" idx="11"/>
          </p:nvPr>
        </p:nvSpPr>
        <p:spPr/>
        <p:txBody>
          <a:bodyPr/>
          <a:lstStyle/>
          <a:p>
            <a:r>
              <a:rPr lang="en-CA"/>
              <a:t>Architecting the future.</a:t>
            </a:r>
          </a:p>
        </p:txBody>
      </p:sp>
      <p:sp>
        <p:nvSpPr>
          <p:cNvPr id="5" name="Slide Number Placeholder 4">
            <a:extLst>
              <a:ext uri="{FF2B5EF4-FFF2-40B4-BE49-F238E27FC236}">
                <a16:creationId xmlns:a16="http://schemas.microsoft.com/office/drawing/2014/main" id="{ED2CB686-3E47-4A65-8EE2-2C9B61083226}"/>
              </a:ext>
            </a:extLst>
          </p:cNvPr>
          <p:cNvSpPr>
            <a:spLocks noGrp="1"/>
          </p:cNvSpPr>
          <p:nvPr>
            <p:ph type="sldNum" sz="quarter" idx="12"/>
          </p:nvPr>
        </p:nvSpPr>
        <p:spPr/>
        <p:txBody>
          <a:bodyPr/>
          <a:lstStyle/>
          <a:p>
            <a:fld id="{C4B0A3E3-CA47-4104-8F2D-863B6FC7DD41}" type="slidenum">
              <a:rPr lang="en-CA" smtClean="0"/>
              <a:pPr/>
              <a:t>‹#›</a:t>
            </a:fld>
            <a:endParaRPr lang="en-CA"/>
          </a:p>
        </p:txBody>
      </p:sp>
      <p:sp>
        <p:nvSpPr>
          <p:cNvPr id="8" name="Text Placeholder 2">
            <a:extLst>
              <a:ext uri="{FF2B5EF4-FFF2-40B4-BE49-F238E27FC236}">
                <a16:creationId xmlns:a16="http://schemas.microsoft.com/office/drawing/2014/main" id="{9EA4EDD1-67E1-4B15-A00B-83B7D701E468}"/>
              </a:ext>
            </a:extLst>
          </p:cNvPr>
          <p:cNvSpPr>
            <a:spLocks noGrp="1"/>
          </p:cNvSpPr>
          <p:nvPr>
            <p:ph idx="1"/>
          </p:nvPr>
        </p:nvSpPr>
        <p:spPr>
          <a:xfrm>
            <a:off x="772886" y="1315616"/>
            <a:ext cx="10580914" cy="50773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636688843"/>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725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5210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194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877827"/>
      </p:ext>
    </p:extLst>
  </p:cSld>
  <p:clrMap bg1="lt1" tx1="dk1" bg2="lt2" tx2="dk2" accent1="accent1" accent2="accent2" accent3="accent3" accent4="accent4" accent5="accent5" accent6="accent6" hlink="hlink" folHlink="folHlink"/>
  <p:sldLayoutIdLst>
    <p:sldLayoutId id="2147483665" r:id="rId1"/>
    <p:sldLayoutId id="2147483677" r:id="rId2"/>
    <p:sldLayoutId id="2147483682" r:id="rId3"/>
  </p:sldLayoutIdLst>
  <p:hf hdr="0"/>
  <p:txStyles>
    <p:titleStyle>
      <a:lvl1pPr algn="l" defTabSz="914400" rtl="0" eaLnBrk="1" latinLnBrk="0" hangingPunct="1">
        <a:lnSpc>
          <a:spcPct val="90000"/>
        </a:lnSpc>
        <a:spcBef>
          <a:spcPct val="0"/>
        </a:spcBef>
        <a:buNone/>
        <a:defRPr sz="28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4E5B8A-246E-4A3E-8F5F-7FE14EE2DB8E}"/>
              </a:ext>
            </a:extLst>
          </p:cNvPr>
          <p:cNvSpPr/>
          <p:nvPr userDrawn="1"/>
        </p:nvSpPr>
        <p:spPr>
          <a:xfrm>
            <a:off x="-8698" y="-7975"/>
            <a:ext cx="4018327" cy="6858000"/>
          </a:xfrm>
          <a:prstGeom prst="rect">
            <a:avLst/>
          </a:prstGeom>
          <a:solidFill>
            <a:srgbClr val="085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descr="Graphical user interface, website&#10;&#10;Description automatically generated">
            <a:extLst>
              <a:ext uri="{FF2B5EF4-FFF2-40B4-BE49-F238E27FC236}">
                <a16:creationId xmlns:a16="http://schemas.microsoft.com/office/drawing/2014/main" id="{C94BEADF-7FE5-4196-8102-7EF21C21A49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98" y="1545055"/>
            <a:ext cx="4035721" cy="3767890"/>
          </a:xfrm>
          <a:prstGeom prst="rect">
            <a:avLst/>
          </a:prstGeom>
        </p:spPr>
      </p:pic>
      <p:sp>
        <p:nvSpPr>
          <p:cNvPr id="6" name="Footer Placeholder 4">
            <a:extLst>
              <a:ext uri="{FF2B5EF4-FFF2-40B4-BE49-F238E27FC236}">
                <a16:creationId xmlns:a16="http://schemas.microsoft.com/office/drawing/2014/main" id="{B082AE66-1135-44CC-82FB-16A560007B14}"/>
              </a:ext>
            </a:extLst>
          </p:cNvPr>
          <p:cNvSpPr>
            <a:spLocks noGrp="1"/>
          </p:cNvSpPr>
          <p:nvPr>
            <p:ph type="ftr" sz="quarter" idx="3"/>
          </p:nvPr>
        </p:nvSpPr>
        <p:spPr>
          <a:xfrm>
            <a:off x="4074480" y="6513448"/>
            <a:ext cx="4043039" cy="276287"/>
          </a:xfrm>
          <a:prstGeom prst="rect">
            <a:avLst/>
          </a:prstGeom>
        </p:spPr>
        <p:txBody>
          <a:bodyPr/>
          <a:lstStyle>
            <a:lvl1pPr>
              <a:defRPr sz="1200" i="1">
                <a:latin typeface="Poppins Medium" panose="00000600000000000000" pitchFamily="2" charset="0"/>
                <a:cs typeface="Poppins Medium" panose="00000600000000000000" pitchFamily="2" charset="0"/>
              </a:defRPr>
            </a:lvl1pPr>
          </a:lstStyle>
          <a:p>
            <a:pPr algn="ctr"/>
            <a:r>
              <a:rPr lang="en-CA"/>
              <a:t>Architecting the future.</a:t>
            </a:r>
          </a:p>
        </p:txBody>
      </p:sp>
      <p:sp>
        <p:nvSpPr>
          <p:cNvPr id="8" name="Slide Number Placeholder 5">
            <a:extLst>
              <a:ext uri="{FF2B5EF4-FFF2-40B4-BE49-F238E27FC236}">
                <a16:creationId xmlns:a16="http://schemas.microsoft.com/office/drawing/2014/main" id="{3D35AC40-CB50-4A1C-8894-F6CC9302FDA7}"/>
              </a:ext>
            </a:extLst>
          </p:cNvPr>
          <p:cNvSpPr>
            <a:spLocks noGrp="1"/>
          </p:cNvSpPr>
          <p:nvPr>
            <p:ph type="sldNum" sz="quarter" idx="4"/>
          </p:nvPr>
        </p:nvSpPr>
        <p:spPr>
          <a:xfrm>
            <a:off x="8871750" y="6513448"/>
            <a:ext cx="2482049" cy="276287"/>
          </a:xfrm>
          <a:prstGeom prst="rect">
            <a:avLst/>
          </a:prstGeom>
        </p:spPr>
        <p:txBody>
          <a:bodyPr/>
          <a:lstStyle>
            <a:lvl1pPr algn="r">
              <a:defRPr/>
            </a:lvl1pPr>
          </a:lstStyle>
          <a:p>
            <a:fld id="{E828507D-F6F8-4FD6-896F-FA2E76205A07}" type="slidenum">
              <a:rPr lang="en-CA" smtClean="0"/>
              <a:pPr/>
              <a:t>‹#›</a:t>
            </a:fld>
            <a:endParaRPr lang="en-CA"/>
          </a:p>
        </p:txBody>
      </p:sp>
      <p:sp>
        <p:nvSpPr>
          <p:cNvPr id="10" name="Date Placeholder 3">
            <a:extLst>
              <a:ext uri="{FF2B5EF4-FFF2-40B4-BE49-F238E27FC236}">
                <a16:creationId xmlns:a16="http://schemas.microsoft.com/office/drawing/2014/main" id="{4F808F87-4959-415C-80F6-52666D2069F9}"/>
              </a:ext>
            </a:extLst>
          </p:cNvPr>
          <p:cNvSpPr txBox="1">
            <a:spLocks/>
          </p:cNvSpPr>
          <p:nvPr userDrawn="1"/>
        </p:nvSpPr>
        <p:spPr>
          <a:xfrm>
            <a:off x="838200" y="6513447"/>
            <a:ext cx="2677357" cy="27628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bg1"/>
                </a:solidFill>
                <a:latin typeface="Poppins Medium" panose="00000600000000000000" pitchFamily="2" charset="0"/>
                <a:ea typeface="+mn-ea"/>
                <a:cs typeface="Poppins Medium" panose="00000600000000000000"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CloseReach</a:t>
            </a:r>
            <a:endParaRPr lang="en-CA" sz="2000" dirty="0"/>
          </a:p>
        </p:txBody>
      </p:sp>
      <p:pic>
        <p:nvPicPr>
          <p:cNvPr id="11" name="Picture 10" descr="A picture containing diagram&#10;&#10;Description automatically generated">
            <a:extLst>
              <a:ext uri="{FF2B5EF4-FFF2-40B4-BE49-F238E27FC236}">
                <a16:creationId xmlns:a16="http://schemas.microsoft.com/office/drawing/2014/main" id="{F25B91B3-0CBC-4185-9781-94AB724D2F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32622" y="68262"/>
            <a:ext cx="2859378" cy="694267"/>
          </a:xfrm>
          <a:prstGeom prst="rect">
            <a:avLst/>
          </a:prstGeom>
        </p:spPr>
      </p:pic>
    </p:spTree>
    <p:extLst>
      <p:ext uri="{BB962C8B-B14F-4D97-AF65-F5344CB8AC3E}">
        <p14:creationId xmlns:p14="http://schemas.microsoft.com/office/powerpoint/2010/main" val="1566661818"/>
      </p:ext>
    </p:extLst>
  </p:cSld>
  <p:clrMap bg1="lt1" tx1="dk1" bg2="lt2" tx2="dk2" accent1="accent1" accent2="accent2" accent3="accent3" accent4="accent4" accent5="accent5" accent6="accent6" hlink="hlink" folHlink="folHlink"/>
  <p:sldLayoutIdLst>
    <p:sldLayoutId id="2147483648" r:id="rId1"/>
    <p:sldLayoutId id="2147483649" r:id="rId2"/>
  </p:sldLayoutIdLst>
  <p:hf hd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726974"/>
      </p:ext>
    </p:extLst>
  </p:cSld>
  <p:clrMap bg1="lt1" tx1="dk1" bg2="lt2" tx2="dk2" accent1="accent1" accent2="accent2" accent3="accent3" accent4="accent4" accent5="accent5" accent6="accent6" hlink="hlink" folHlink="folHlink"/>
  <p:sldLayoutIdLst>
    <p:sldLayoutId id="2147483684"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53DC18FB-568C-A141-9FA3-F55DCBF4D55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609941" y="6108095"/>
            <a:ext cx="2243328" cy="522154"/>
          </a:xfrm>
          <a:prstGeom prst="rect">
            <a:avLst/>
          </a:prstGeom>
        </p:spPr>
      </p:pic>
      <p:pic>
        <p:nvPicPr>
          <p:cNvPr id="5" name="Picture 2">
            <a:extLst>
              <a:ext uri="{FF2B5EF4-FFF2-40B4-BE49-F238E27FC236}">
                <a16:creationId xmlns:a16="http://schemas.microsoft.com/office/drawing/2014/main" id="{BC4A6C8D-765E-9C4C-9F64-6BAF6CA58FF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rot="524279">
            <a:off x="2360275" y="-175521"/>
            <a:ext cx="10112400" cy="10112400"/>
          </a:xfrm>
          <a:prstGeom prst="rect">
            <a:avLst/>
          </a:prstGeom>
          <a:noFill/>
        </p:spPr>
      </p:pic>
    </p:spTree>
    <p:extLst>
      <p:ext uri="{BB962C8B-B14F-4D97-AF65-F5344CB8AC3E}">
        <p14:creationId xmlns:p14="http://schemas.microsoft.com/office/powerpoint/2010/main" val="177517372"/>
      </p:ext>
    </p:extLst>
  </p:cSld>
  <p:clrMap bg1="lt1" tx1="dk1" bg2="lt2" tx2="dk2" accent1="accent1" accent2="accent2" accent3="accent3" accent4="accent4" accent5="accent5" accent6="accent6" hlink="hlink" folHlink="folHlink"/>
  <p:sldLayoutIdLst>
    <p:sldLayoutId id="2147483686" r:id="rId1"/>
    <p:sldLayoutId id="214748368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mckinsey.com/capabilities/strategy-and-corporate-finance/our-insights/active-portfolio-management-five-practical-insights-for-value-creation" TargetMode="External"/><Relationship Id="rId7" Type="http://schemas.openxmlformats.org/officeDocument/2006/relationships/hyperlink" Target="https://www.rawpixel.com/image/413191/free-photo-image-presentation-meeting-african-american"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6.1"/><Relationship Id="rId5" Type="http://schemas.openxmlformats.org/officeDocument/2006/relationships/hyperlink" Target="https://www.pmi.org/blog/budzier-project-success-failure" TargetMode="External"/><Relationship Id="rId4" Type="http://schemas.openxmlformats.org/officeDocument/2006/relationships/hyperlink" Target="https://www.gartner.com/en/documents/653360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822B7C7-29E4-F71B-F0BF-259A960CEB28}"/>
              </a:ext>
            </a:extLst>
          </p:cNvPr>
          <p:cNvSpPr/>
          <p:nvPr/>
        </p:nvSpPr>
        <p:spPr>
          <a:xfrm>
            <a:off x="1072055" y="2222953"/>
            <a:ext cx="3736428" cy="9936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p:cNvSpPr/>
          <p:nvPr/>
        </p:nvSpPr>
        <p:spPr>
          <a:xfrm>
            <a:off x="0" y="0"/>
            <a:ext cx="12192000" cy="97536"/>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6760464"/>
            <a:ext cx="12192000" cy="97536"/>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906517" y="327965"/>
            <a:ext cx="4138449" cy="1329108"/>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6000" b="1" i="0" u="none" strike="noStrike" kern="0" cap="none" spc="267" normalizeH="0" baseline="0" noProof="0" dirty="0">
                <a:ln>
                  <a:noFill/>
                </a:ln>
                <a:solidFill>
                  <a:srgbClr val="FFFFFF"/>
                </a:solidFill>
                <a:effectLst/>
                <a:uLnTx/>
                <a:uFillTx/>
                <a:latin typeface="Calibri" pitchFamily="34" charset="0"/>
                <a:ea typeface="Calibri" pitchFamily="34" charset="-122"/>
                <a:cs typeface="Calibri" pitchFamily="34" charset="-120"/>
              </a:rPr>
              <a:t>QualiWare</a:t>
            </a:r>
            <a:endParaRPr kumimoji="0" lang="en-US" sz="6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417786" y="1308410"/>
            <a:ext cx="6195848" cy="106155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P</a:t>
            </a:r>
            <a:r>
              <a:rPr kumimoji="0" lang="en-US" sz="3200" b="0" i="0" u="none" strike="noStrike" kern="1200" cap="none" spc="0" normalizeH="0" baseline="0" noProof="0" dirty="0" err="1">
                <a:ln>
                  <a:noFill/>
                </a:ln>
                <a:solidFill>
                  <a:prstClr val="white"/>
                </a:solidFill>
                <a:effectLst/>
                <a:uLnTx/>
                <a:uFillTx/>
                <a:latin typeface="Calibri" pitchFamily="34" charset="0"/>
                <a:ea typeface="Calibri" pitchFamily="34" charset="-122"/>
                <a:cs typeface="Calibri" pitchFamily="34" charset="-120"/>
              </a:rPr>
              <a:t>artner</a:t>
            </a:r>
            <a:r>
              <a:rPr kumimoji="0" lang="en-US" sz="3200"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 Spotlight Webinar Series</a:t>
            </a:r>
            <a:r>
              <a:rPr kumimoji="0" lang="en-US" sz="3467"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a:t>
            </a:r>
            <a:endParaRPr kumimoji="0" lang="en-US" sz="346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 4"/>
          <p:cNvSpPr/>
          <p:nvPr/>
        </p:nvSpPr>
        <p:spPr>
          <a:xfrm>
            <a:off x="487680" y="3535680"/>
            <a:ext cx="9753600" cy="4267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11338560" y="609600"/>
            <a:ext cx="48768" cy="5638800"/>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F72B342-3A44-9D36-2005-3BC2B0A54D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6124" y="3496622"/>
            <a:ext cx="1016021" cy="991414"/>
          </a:xfrm>
          <a:prstGeom prst="rect">
            <a:avLst/>
          </a:prstGeom>
        </p:spPr>
      </p:pic>
      <p:sp>
        <p:nvSpPr>
          <p:cNvPr id="14" name="TextBox 13">
            <a:extLst>
              <a:ext uri="{FF2B5EF4-FFF2-40B4-BE49-F238E27FC236}">
                <a16:creationId xmlns:a16="http://schemas.microsoft.com/office/drawing/2014/main" id="{FDDA8B14-6642-44C5-F6EA-66FC772D1A0B}"/>
              </a:ext>
            </a:extLst>
          </p:cNvPr>
          <p:cNvSpPr txBox="1"/>
          <p:nvPr/>
        </p:nvSpPr>
        <p:spPr>
          <a:xfrm>
            <a:off x="2443655" y="3580838"/>
            <a:ext cx="2010104"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Brenda Cowie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SVP Americas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prstClr val="white"/>
                </a:solidFill>
                <a:effectLst/>
                <a:uLnTx/>
                <a:uFillTx/>
                <a:latin typeface="Calibri" panose="020F0502020204030204"/>
                <a:ea typeface="+mn-ea"/>
                <a:cs typeface="+mn-cs"/>
              </a:rPr>
              <a:t>QualiWare</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29928D8-444F-5DEA-A2E8-C2699C31D22A}"/>
              </a:ext>
            </a:extLst>
          </p:cNvPr>
          <p:cNvSpPr txBox="1"/>
          <p:nvPr/>
        </p:nvSpPr>
        <p:spPr>
          <a:xfrm>
            <a:off x="4648200" y="5455920"/>
            <a:ext cx="181365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Kirill Kasyanenko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Product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67E3392C-11A8-E36F-9264-9AAFB0BBADF4}"/>
              </a:ext>
            </a:extLst>
          </p:cNvPr>
          <p:cNvPicPr>
            <a:picLocks noChangeAspect="1"/>
          </p:cNvPicPr>
          <p:nvPr/>
        </p:nvPicPr>
        <p:blipFill>
          <a:blip r:embed="rId4"/>
          <a:stretch>
            <a:fillRect/>
          </a:stretch>
        </p:blipFill>
        <p:spPr>
          <a:xfrm>
            <a:off x="1215219" y="2398119"/>
            <a:ext cx="3385619" cy="503714"/>
          </a:xfrm>
          <a:prstGeom prst="rect">
            <a:avLst/>
          </a:prstGeom>
        </p:spPr>
      </p:pic>
      <p:pic>
        <p:nvPicPr>
          <p:cNvPr id="18" name="Picture 17">
            <a:extLst>
              <a:ext uri="{FF2B5EF4-FFF2-40B4-BE49-F238E27FC236}">
                <a16:creationId xmlns:a16="http://schemas.microsoft.com/office/drawing/2014/main" id="{6603B07C-EA9D-5071-2F31-C5B26E4C3741}"/>
              </a:ext>
            </a:extLst>
          </p:cNvPr>
          <p:cNvPicPr>
            <a:picLocks noChangeAspect="1"/>
          </p:cNvPicPr>
          <p:nvPr/>
        </p:nvPicPr>
        <p:blipFill>
          <a:blip r:embed="rId5"/>
          <a:stretch>
            <a:fillRect/>
          </a:stretch>
        </p:blipFill>
        <p:spPr>
          <a:xfrm>
            <a:off x="5253370" y="2398119"/>
            <a:ext cx="5983680" cy="2872948"/>
          </a:xfrm>
          <a:prstGeom prst="rect">
            <a:avLst/>
          </a:prstGeom>
        </p:spPr>
      </p:pic>
      <p:pic>
        <p:nvPicPr>
          <p:cNvPr id="20" name="Picture 19">
            <a:extLst>
              <a:ext uri="{FF2B5EF4-FFF2-40B4-BE49-F238E27FC236}">
                <a16:creationId xmlns:a16="http://schemas.microsoft.com/office/drawing/2014/main" id="{0446E699-E884-7B06-C345-0F7D0807C2B8}"/>
              </a:ext>
            </a:extLst>
          </p:cNvPr>
          <p:cNvPicPr>
            <a:picLocks noChangeAspect="1"/>
          </p:cNvPicPr>
          <p:nvPr/>
        </p:nvPicPr>
        <p:blipFill>
          <a:blip r:embed="rId6"/>
          <a:stretch>
            <a:fillRect/>
          </a:stretch>
        </p:blipFill>
        <p:spPr>
          <a:xfrm>
            <a:off x="3728819" y="5451797"/>
            <a:ext cx="868626" cy="869934"/>
          </a:xfrm>
          <a:prstGeom prst="rect">
            <a:avLst/>
          </a:prstGeom>
        </p:spPr>
      </p:pic>
      <p:pic>
        <p:nvPicPr>
          <p:cNvPr id="22" name="Picture 21">
            <a:extLst>
              <a:ext uri="{FF2B5EF4-FFF2-40B4-BE49-F238E27FC236}">
                <a16:creationId xmlns:a16="http://schemas.microsoft.com/office/drawing/2014/main" id="{3728F17C-C459-D4B1-9E1B-DE8976584B41}"/>
              </a:ext>
            </a:extLst>
          </p:cNvPr>
          <p:cNvPicPr>
            <a:picLocks noChangeAspect="1"/>
          </p:cNvPicPr>
          <p:nvPr/>
        </p:nvPicPr>
        <p:blipFill>
          <a:blip r:embed="rId7"/>
          <a:stretch>
            <a:fillRect/>
          </a:stretch>
        </p:blipFill>
        <p:spPr>
          <a:xfrm>
            <a:off x="513228" y="5451797"/>
            <a:ext cx="869934" cy="869934"/>
          </a:xfrm>
          <a:prstGeom prst="rect">
            <a:avLst/>
          </a:prstGeom>
        </p:spPr>
      </p:pic>
      <p:sp>
        <p:nvSpPr>
          <p:cNvPr id="23" name="TextBox 22">
            <a:extLst>
              <a:ext uri="{FF2B5EF4-FFF2-40B4-BE49-F238E27FC236}">
                <a16:creationId xmlns:a16="http://schemas.microsoft.com/office/drawing/2014/main" id="{9DA6F11A-B890-6127-F86A-04DF5546697C}"/>
              </a:ext>
            </a:extLst>
          </p:cNvPr>
          <p:cNvSpPr txBox="1"/>
          <p:nvPr/>
        </p:nvSpPr>
        <p:spPr>
          <a:xfrm>
            <a:off x="1433917" y="5489038"/>
            <a:ext cx="1605579"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Kevin O’Rourke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President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9B741250-E04C-5EBE-9F3E-3A735A945363}"/>
              </a:ext>
            </a:extLst>
          </p:cNvPr>
          <p:cNvPicPr>
            <a:picLocks noChangeAspect="1"/>
          </p:cNvPicPr>
          <p:nvPr/>
        </p:nvPicPr>
        <p:blipFill>
          <a:blip r:embed="rId8"/>
          <a:stretch>
            <a:fillRect/>
          </a:stretch>
        </p:blipFill>
        <p:spPr>
          <a:xfrm>
            <a:off x="7218021" y="5503445"/>
            <a:ext cx="753071" cy="753071"/>
          </a:xfrm>
          <a:prstGeom prst="rect">
            <a:avLst/>
          </a:prstGeom>
        </p:spPr>
      </p:pic>
      <p:sp>
        <p:nvSpPr>
          <p:cNvPr id="26" name="TextBox 25">
            <a:extLst>
              <a:ext uri="{FF2B5EF4-FFF2-40B4-BE49-F238E27FC236}">
                <a16:creationId xmlns:a16="http://schemas.microsoft.com/office/drawing/2014/main" id="{FC3CF046-862D-DD12-10B2-AB8FD99763DB}"/>
              </a:ext>
            </a:extLst>
          </p:cNvPr>
          <p:cNvSpPr txBox="1"/>
          <p:nvPr/>
        </p:nvSpPr>
        <p:spPr>
          <a:xfrm>
            <a:off x="8106720" y="5489039"/>
            <a:ext cx="162512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Anthony Bianco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SR Business Analyst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E7931-066D-6D76-9AB1-A1B334043D1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B2C415A-E74F-7133-6FE3-7F0837F66876}"/>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3900" b="1" dirty="0">
                <a:solidFill>
                  <a:srgbClr val="FFFFFF"/>
                </a:solidFill>
                <a:latin typeface="Trebuchet MS" panose="020B0603020202020204" pitchFamily="34" charset="0"/>
              </a:rPr>
              <a:t>CloseReach = make Enterprise Life easier</a:t>
            </a:r>
          </a:p>
        </p:txBody>
      </p:sp>
      <p:pic>
        <p:nvPicPr>
          <p:cNvPr id="3" name="Picture 2" descr="A black and white logo&#10;&#10;AI-generated content may be incorrect.">
            <a:extLst>
              <a:ext uri="{FF2B5EF4-FFF2-40B4-BE49-F238E27FC236}">
                <a16:creationId xmlns:a16="http://schemas.microsoft.com/office/drawing/2014/main" id="{6093EA52-094C-734C-E47E-140E4E889D1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04D40BE4-B8D5-DC3A-1E8E-028204C73466}"/>
              </a:ext>
            </a:extLst>
          </p:cNvPr>
          <p:cNvSpPr txBox="1"/>
          <p:nvPr/>
        </p:nvSpPr>
        <p:spPr>
          <a:xfrm>
            <a:off x="5080426" y="6508733"/>
            <a:ext cx="6454350" cy="369332"/>
          </a:xfrm>
          <a:prstGeom prst="rect">
            <a:avLst/>
          </a:prstGeom>
          <a:noFill/>
        </p:spPr>
        <p:txBody>
          <a:bodyPr wrap="square" rtlCol="0">
            <a:spAutoFit/>
          </a:bodyPr>
          <a:lstStyle/>
          <a:p>
            <a:pPr algn="ctr"/>
            <a:r>
              <a:rPr lang="en-US" i="1">
                <a:solidFill>
                  <a:schemeClr val="bg1"/>
                </a:solidFill>
                <a:latin typeface="+mj-lt"/>
              </a:rPr>
              <a:t>make Enterprise Life easier</a:t>
            </a:r>
            <a:endParaRPr lang="en-CA" i="1">
              <a:solidFill>
                <a:schemeClr val="bg1"/>
              </a:solidFill>
              <a:latin typeface="+mj-lt"/>
            </a:endParaRPr>
          </a:p>
        </p:txBody>
      </p:sp>
      <p:pic>
        <p:nvPicPr>
          <p:cNvPr id="6" name="Picture 5">
            <a:extLst>
              <a:ext uri="{FF2B5EF4-FFF2-40B4-BE49-F238E27FC236}">
                <a16:creationId xmlns:a16="http://schemas.microsoft.com/office/drawing/2014/main" id="{3C3C537F-B897-0C33-1058-77018AEFD2B8}"/>
              </a:ext>
            </a:extLst>
          </p:cNvPr>
          <p:cNvPicPr>
            <a:picLocks noChangeAspect="1"/>
          </p:cNvPicPr>
          <p:nvPr/>
        </p:nvPicPr>
        <p:blipFill>
          <a:blip r:embed="rId3"/>
          <a:srcRect l="60754" t="3774" r="-129"/>
          <a:stretch>
            <a:fillRect/>
          </a:stretch>
        </p:blipFill>
        <p:spPr>
          <a:xfrm>
            <a:off x="1861816" y="1737821"/>
            <a:ext cx="3110825" cy="4441550"/>
          </a:xfrm>
          <a:prstGeom prst="rect">
            <a:avLst/>
          </a:prstGeom>
        </p:spPr>
      </p:pic>
      <p:pic>
        <p:nvPicPr>
          <p:cNvPr id="9" name="Picture 8">
            <a:extLst>
              <a:ext uri="{FF2B5EF4-FFF2-40B4-BE49-F238E27FC236}">
                <a16:creationId xmlns:a16="http://schemas.microsoft.com/office/drawing/2014/main" id="{C5AE15A6-8B91-7147-CBAB-0576051740CC}"/>
              </a:ext>
            </a:extLst>
          </p:cNvPr>
          <p:cNvPicPr>
            <a:picLocks noChangeAspect="1"/>
          </p:cNvPicPr>
          <p:nvPr/>
        </p:nvPicPr>
        <p:blipFill>
          <a:blip r:embed="rId4"/>
          <a:stretch>
            <a:fillRect/>
          </a:stretch>
        </p:blipFill>
        <p:spPr>
          <a:xfrm>
            <a:off x="5934684" y="1144852"/>
            <a:ext cx="5304131" cy="5300329"/>
          </a:xfrm>
          <a:prstGeom prst="rect">
            <a:avLst/>
          </a:prstGeom>
        </p:spPr>
      </p:pic>
    </p:spTree>
    <p:extLst>
      <p:ext uri="{BB962C8B-B14F-4D97-AF65-F5344CB8AC3E}">
        <p14:creationId xmlns:p14="http://schemas.microsoft.com/office/powerpoint/2010/main" val="3718770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6D34B-B194-C26B-D01B-EE2A546A418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93AE853-E560-9756-568C-9BC8D398F74A}"/>
              </a:ext>
            </a:extLst>
          </p:cNvPr>
          <p:cNvSpPr txBox="1">
            <a:spLocks/>
          </p:cNvSpPr>
          <p:nvPr/>
        </p:nvSpPr>
        <p:spPr>
          <a:xfrm>
            <a:off x="753750" y="47721"/>
            <a:ext cx="11200086" cy="903749"/>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dirty="0">
                <a:solidFill>
                  <a:schemeClr val="bg1"/>
                </a:solidFill>
                <a:latin typeface="Trebuchet MS"/>
                <a:ea typeface="Calibri Light"/>
                <a:cs typeface="Calibri Light"/>
              </a:rPr>
              <a:t>Project Portfolio Management Solution by CloseReach</a:t>
            </a:r>
            <a:endParaRPr lang="en-US" sz="4000" b="1" dirty="0">
              <a:solidFill>
                <a:schemeClr val="bg1"/>
              </a:solidFill>
              <a:latin typeface="Trebuchet MS"/>
            </a:endParaRPr>
          </a:p>
        </p:txBody>
      </p:sp>
      <p:pic>
        <p:nvPicPr>
          <p:cNvPr id="5" name="Picture 4" descr="A black and white logo&#10;&#10;AI-generated content may be incorrect.">
            <a:extLst>
              <a:ext uri="{FF2B5EF4-FFF2-40B4-BE49-F238E27FC236}">
                <a16:creationId xmlns:a16="http://schemas.microsoft.com/office/drawing/2014/main" id="{065DA5E2-BA84-98F6-E5EC-1B4A4DCDB1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A0450F0E-6BDB-5893-B311-96B1D5D9694B}"/>
              </a:ext>
            </a:extLst>
          </p:cNvPr>
          <p:cNvSpPr txBox="1"/>
          <p:nvPr/>
        </p:nvSpPr>
        <p:spPr>
          <a:xfrm>
            <a:off x="6792686" y="6530346"/>
            <a:ext cx="3193143" cy="369332"/>
          </a:xfrm>
          <a:prstGeom prst="rect">
            <a:avLst/>
          </a:prstGeom>
          <a:noFill/>
        </p:spPr>
        <p:txBody>
          <a:bodyPr wrap="square" rtlCol="0">
            <a:spAutoFit/>
          </a:bodyPr>
          <a:lstStyle/>
          <a:p>
            <a:r>
              <a:rPr lang="en-US" b="1" i="1">
                <a:solidFill>
                  <a:schemeClr val="bg1"/>
                </a:solidFill>
                <a:latin typeface="Trebuchet MS" panose="020B0603020202020204" pitchFamily="34" charset="0"/>
              </a:rPr>
              <a:t>make Enterprise Life easier</a:t>
            </a:r>
            <a:endParaRPr lang="en-CA" b="1" i="1">
              <a:solidFill>
                <a:schemeClr val="bg1"/>
              </a:solidFill>
              <a:latin typeface="Trebuchet MS" panose="020B0603020202020204" pitchFamily="34" charset="0"/>
            </a:endParaRPr>
          </a:p>
        </p:txBody>
      </p:sp>
      <p:pic>
        <p:nvPicPr>
          <p:cNvPr id="4" name="Picture 3" descr="A screenshot of a pie chart&#10;&#10;AI-generated content may be incorrect.">
            <a:extLst>
              <a:ext uri="{FF2B5EF4-FFF2-40B4-BE49-F238E27FC236}">
                <a16:creationId xmlns:a16="http://schemas.microsoft.com/office/drawing/2014/main" id="{173C5688-B83C-9BAE-DE4D-4357E8657CCD}"/>
              </a:ext>
            </a:extLst>
          </p:cNvPr>
          <p:cNvPicPr>
            <a:picLocks noChangeAspect="1"/>
          </p:cNvPicPr>
          <p:nvPr/>
        </p:nvPicPr>
        <p:blipFill>
          <a:blip r:embed="rId3"/>
          <a:stretch>
            <a:fillRect/>
          </a:stretch>
        </p:blipFill>
        <p:spPr>
          <a:xfrm>
            <a:off x="499240" y="1150710"/>
            <a:ext cx="11200087" cy="5377701"/>
          </a:xfrm>
          <a:prstGeom prst="rect">
            <a:avLst/>
          </a:prstGeom>
        </p:spPr>
      </p:pic>
    </p:spTree>
    <p:extLst>
      <p:ext uri="{BB962C8B-B14F-4D97-AF65-F5344CB8AC3E}">
        <p14:creationId xmlns:p14="http://schemas.microsoft.com/office/powerpoint/2010/main" val="177195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44214-B960-63E1-CC34-15FC9E50564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0527C7E-A338-F656-C091-1D0933DE688C}"/>
              </a:ext>
            </a:extLst>
          </p:cNvPr>
          <p:cNvSpPr txBox="1">
            <a:spLocks/>
          </p:cNvSpPr>
          <p:nvPr/>
        </p:nvSpPr>
        <p:spPr>
          <a:xfrm>
            <a:off x="753750" y="25950"/>
            <a:ext cx="11455725" cy="912128"/>
          </a:xfrm>
          <a:prstGeom prst="rect">
            <a:avLst/>
          </a:prstGeom>
        </p:spPr>
        <p:txBody>
          <a:bodyPr vert="horz" lIns="91440" tIns="45720" rIns="91440" bIns="45720" rtlCol="0" anchor="ctr">
            <a:normAutofit fontScale="900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a:solidFill>
                  <a:schemeClr val="bg1"/>
                </a:solidFill>
                <a:latin typeface="Trebuchet MS"/>
                <a:ea typeface="Calibri Light"/>
                <a:cs typeface="Calibri Light"/>
              </a:rPr>
              <a:t>Project Portfolio Management Solution Highlights</a:t>
            </a:r>
            <a:endParaRPr lang="en-US" sz="4000" b="1">
              <a:solidFill>
                <a:schemeClr val="bg1"/>
              </a:solidFill>
              <a:latin typeface="Trebuchet MS"/>
            </a:endParaRPr>
          </a:p>
        </p:txBody>
      </p:sp>
      <p:sp>
        <p:nvSpPr>
          <p:cNvPr id="11" name="Text 1">
            <a:extLst>
              <a:ext uri="{FF2B5EF4-FFF2-40B4-BE49-F238E27FC236}">
                <a16:creationId xmlns:a16="http://schemas.microsoft.com/office/drawing/2014/main" id="{A7F72F5C-9920-F22D-99B9-2B136D0BD3B1}"/>
              </a:ext>
            </a:extLst>
          </p:cNvPr>
          <p:cNvSpPr txBox="1">
            <a:spLocks/>
          </p:cNvSpPr>
          <p:nvPr/>
        </p:nvSpPr>
        <p:spPr>
          <a:xfrm>
            <a:off x="248749" y="1459126"/>
            <a:ext cx="11943251" cy="3055067"/>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itchFamily="2" charset="2"/>
              <a:buChar char="Ø"/>
            </a:pPr>
            <a:r>
              <a:rPr lang="en-US" sz="2000" dirty="0">
                <a:solidFill>
                  <a:srgbClr val="08517A"/>
                </a:solidFill>
                <a:latin typeface="Trebuchet MS" panose="020B0703020202090204" pitchFamily="34" charset="0"/>
                <a:cs typeface="Poppins"/>
              </a:rPr>
              <a:t>Centralized repository for entire project portfolio</a:t>
            </a:r>
            <a:endParaRPr lang="en-US" sz="2000" dirty="0">
              <a:solidFill>
                <a:srgbClr val="08517A"/>
              </a:solidFill>
              <a:latin typeface="Trebuchet MS" panose="020B0703020202090204" pitchFamily="34" charset="0"/>
              <a:ea typeface="Calibri"/>
              <a:cs typeface="Calibri"/>
            </a:endParaRPr>
          </a:p>
          <a:p>
            <a:pPr>
              <a:buFont typeface="Wingdings" pitchFamily="2" charset="2"/>
              <a:buChar char="Ø"/>
            </a:pPr>
            <a:r>
              <a:rPr lang="en-US" sz="2000" dirty="0">
                <a:solidFill>
                  <a:srgbClr val="08517A"/>
                </a:solidFill>
                <a:latin typeface="Trebuchet MS" panose="020B0703020202090204" pitchFamily="34" charset="0"/>
                <a:cs typeface="Poppins"/>
              </a:rPr>
              <a:t>Designed for decision-makers, portfolio managers and individual project managers</a:t>
            </a:r>
            <a:endParaRPr lang="en-US" sz="2000" dirty="0">
              <a:solidFill>
                <a:srgbClr val="08517A"/>
              </a:solidFill>
              <a:latin typeface="Trebuchet MS" panose="020B0703020202090204" pitchFamily="34" charset="0"/>
              <a:ea typeface="Calibri"/>
              <a:cs typeface="Calibri"/>
            </a:endParaRPr>
          </a:p>
          <a:p>
            <a:pPr>
              <a:buFont typeface="Wingdings" pitchFamily="2" charset="2"/>
              <a:buChar char="Ø"/>
            </a:pPr>
            <a:r>
              <a:rPr lang="en-US" sz="2000" dirty="0">
                <a:solidFill>
                  <a:srgbClr val="08517A"/>
                </a:solidFill>
                <a:latin typeface="Trebuchet MS" panose="020B0703020202090204" pitchFamily="34" charset="0"/>
                <a:cs typeface="Poppins"/>
              </a:rPr>
              <a:t>Standardized governance and lifecycle management</a:t>
            </a:r>
            <a:endParaRPr lang="en-US" sz="2000" dirty="0">
              <a:solidFill>
                <a:srgbClr val="08517A"/>
              </a:solidFill>
              <a:latin typeface="Trebuchet MS" panose="020B0703020202090204" pitchFamily="34" charset="0"/>
              <a:ea typeface="Calibri"/>
              <a:cs typeface="Calibri"/>
            </a:endParaRPr>
          </a:p>
          <a:p>
            <a:pPr>
              <a:buFont typeface="Wingdings" pitchFamily="2" charset="2"/>
              <a:buChar char="Ø"/>
            </a:pPr>
            <a:r>
              <a:rPr lang="en-US" sz="2000">
                <a:solidFill>
                  <a:srgbClr val="08517A"/>
                </a:solidFill>
                <a:latin typeface="Trebuchet MS"/>
                <a:cs typeface="Poppins"/>
              </a:rPr>
              <a:t>Project risk register and mitigation</a:t>
            </a:r>
            <a:endParaRPr lang="en-US" sz="2000" dirty="0">
              <a:solidFill>
                <a:srgbClr val="08517A"/>
              </a:solidFill>
              <a:latin typeface="Trebuchet MS" panose="020B0703020202090204" pitchFamily="34" charset="0"/>
              <a:ea typeface="Calibri"/>
              <a:cs typeface="Calibri"/>
            </a:endParaRPr>
          </a:p>
          <a:p>
            <a:pPr>
              <a:buFont typeface="Wingdings" pitchFamily="2" charset="2"/>
              <a:buChar char="Ø"/>
            </a:pPr>
            <a:r>
              <a:rPr lang="en-US" sz="2000" dirty="0">
                <a:solidFill>
                  <a:srgbClr val="08517A"/>
                </a:solidFill>
                <a:latin typeface="Trebuchet MS" panose="020B0703020202090204" pitchFamily="34" charset="0"/>
                <a:cs typeface="Poppins"/>
              </a:rPr>
              <a:t>Configurable and integration-ready project catalogs</a:t>
            </a:r>
            <a:endParaRPr lang="en-US" sz="2000" dirty="0">
              <a:solidFill>
                <a:srgbClr val="08517A"/>
              </a:solidFill>
              <a:latin typeface="Trebuchet MS" panose="020B0703020202090204" pitchFamily="34" charset="0"/>
            </a:endParaRPr>
          </a:p>
          <a:p>
            <a:pPr marL="285750" indent="-285750">
              <a:lnSpc>
                <a:spcPct val="150000"/>
              </a:lnSpc>
            </a:pPr>
            <a:endParaRPr lang="en-US" sz="2800" dirty="0">
              <a:solidFill>
                <a:srgbClr val="08517A"/>
              </a:solidFill>
              <a:latin typeface="Trebuchet MS" panose="020B0703020202090204" pitchFamily="34" charset="0"/>
              <a:cs typeface="Poppins" panose="00000500000000000000" pitchFamily="2" charset="0"/>
            </a:endParaRPr>
          </a:p>
        </p:txBody>
      </p:sp>
      <p:pic>
        <p:nvPicPr>
          <p:cNvPr id="5" name="Picture 4" descr="A black and white logo&#10;&#10;AI-generated content may be incorrect.">
            <a:extLst>
              <a:ext uri="{FF2B5EF4-FFF2-40B4-BE49-F238E27FC236}">
                <a16:creationId xmlns:a16="http://schemas.microsoft.com/office/drawing/2014/main" id="{BB5DC5AB-4D5B-2999-859F-20BEDB6A8E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D8D49B5B-BFD5-A6CB-7315-E1EE38849107}"/>
              </a:ext>
            </a:extLst>
          </p:cNvPr>
          <p:cNvSpPr txBox="1"/>
          <p:nvPr/>
        </p:nvSpPr>
        <p:spPr>
          <a:xfrm>
            <a:off x="6792686" y="6530346"/>
            <a:ext cx="3193143" cy="369332"/>
          </a:xfrm>
          <a:prstGeom prst="rect">
            <a:avLst/>
          </a:prstGeom>
          <a:noFill/>
        </p:spPr>
        <p:txBody>
          <a:bodyPr wrap="square" rtlCol="0">
            <a:spAutoFit/>
          </a:bodyPr>
          <a:lstStyle/>
          <a:p>
            <a:r>
              <a:rPr lang="en-US" b="1" i="1">
                <a:solidFill>
                  <a:schemeClr val="bg1"/>
                </a:solidFill>
                <a:latin typeface="Trebuchet MS" panose="020B0603020202020204" pitchFamily="34" charset="0"/>
              </a:rPr>
              <a:t>make Enterprise Life easier</a:t>
            </a:r>
            <a:endParaRPr lang="en-CA" b="1" i="1">
              <a:solidFill>
                <a:schemeClr val="bg1"/>
              </a:solidFill>
              <a:latin typeface="Trebuchet MS" panose="020B0603020202020204" pitchFamily="34" charset="0"/>
            </a:endParaRPr>
          </a:p>
        </p:txBody>
      </p:sp>
    </p:spTree>
    <p:extLst>
      <p:ext uri="{BB962C8B-B14F-4D97-AF65-F5344CB8AC3E}">
        <p14:creationId xmlns:p14="http://schemas.microsoft.com/office/powerpoint/2010/main" val="1428345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737C9-7B7B-9470-91CB-2174C24D094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D0B4129-4EF7-80DD-F758-86219D059FF6}"/>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dirty="0">
                <a:solidFill>
                  <a:schemeClr val="bg1"/>
                </a:solidFill>
                <a:latin typeface="Trebuchet MS" panose="020B0603020202020204" pitchFamily="34" charset="0"/>
                <a:ea typeface="Calibri Light"/>
                <a:cs typeface="Calibri Light"/>
              </a:rPr>
              <a:t>Project &amp; Change Management Tracker</a:t>
            </a:r>
            <a:endParaRPr lang="en-US" sz="4000" b="1" dirty="0">
              <a:solidFill>
                <a:schemeClr val="bg1"/>
              </a:solidFill>
              <a:latin typeface="Trebuchet MS" panose="020B0603020202020204" pitchFamily="34" charset="0"/>
            </a:endParaRPr>
          </a:p>
        </p:txBody>
      </p:sp>
      <p:sp>
        <p:nvSpPr>
          <p:cNvPr id="11" name="Text 1">
            <a:extLst>
              <a:ext uri="{FF2B5EF4-FFF2-40B4-BE49-F238E27FC236}">
                <a16:creationId xmlns:a16="http://schemas.microsoft.com/office/drawing/2014/main" id="{2817E619-AE51-B84C-0834-444E718FF376}"/>
              </a:ext>
            </a:extLst>
          </p:cNvPr>
          <p:cNvSpPr txBox="1">
            <a:spLocks/>
          </p:cNvSpPr>
          <p:nvPr/>
        </p:nvSpPr>
        <p:spPr>
          <a:xfrm>
            <a:off x="269341" y="1223765"/>
            <a:ext cx="11305626" cy="5306581"/>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Ø"/>
            </a:pPr>
            <a:r>
              <a:rPr lang="en-US" sz="2200" dirty="0">
                <a:solidFill>
                  <a:srgbClr val="08517A"/>
                </a:solidFill>
                <a:latin typeface="Trebuchet MS"/>
                <a:cs typeface="Poppins"/>
              </a:rPr>
              <a:t>Business Issues</a:t>
            </a:r>
          </a:p>
          <a:p>
            <a:pPr marL="857250" lvl="1" indent="-342900">
              <a:lnSpc>
                <a:spcPct val="100000"/>
              </a:lnSpc>
              <a:buFont typeface="Wingdings" pitchFamily="2" charset="2"/>
              <a:buChar char="Ø"/>
            </a:pPr>
            <a:r>
              <a:rPr lang="en-CA" sz="2000" dirty="0">
                <a:solidFill>
                  <a:srgbClr val="08517A"/>
                </a:solidFill>
                <a:latin typeface="Trebuchet MS"/>
              </a:rPr>
              <a:t>Customer was using a manual MS Access-based solution to manage over 500 projects. Current system and process was not sustainable given current workload and planned future growth  </a:t>
            </a:r>
          </a:p>
          <a:p>
            <a:pPr marL="857250" lvl="1" indent="-342900">
              <a:lnSpc>
                <a:spcPct val="100000"/>
              </a:lnSpc>
              <a:buFont typeface="Wingdings" pitchFamily="2" charset="2"/>
              <a:buChar char="Ø"/>
            </a:pPr>
            <a:r>
              <a:rPr lang="en-CA" sz="2000" dirty="0">
                <a:solidFill>
                  <a:srgbClr val="08517A"/>
                </a:solidFill>
                <a:latin typeface="Trebuchet MS"/>
              </a:rPr>
              <a:t>Audit finding stated they needed a solution to provide defensible, data-driven decision making at scale</a:t>
            </a:r>
            <a:endParaRPr lang="en-US" sz="2200" dirty="0">
              <a:solidFill>
                <a:srgbClr val="08517A"/>
              </a:solidFill>
              <a:latin typeface="Trebuchet MS"/>
              <a:cs typeface="Poppins"/>
            </a:endParaRPr>
          </a:p>
          <a:p>
            <a:pPr>
              <a:lnSpc>
                <a:spcPct val="150000"/>
              </a:lnSpc>
              <a:buFont typeface="Wingdings" pitchFamily="2" charset="2"/>
              <a:buChar char="Ø"/>
            </a:pPr>
            <a:r>
              <a:rPr lang="en-US" sz="2200" dirty="0">
                <a:solidFill>
                  <a:srgbClr val="08517A"/>
                </a:solidFill>
                <a:latin typeface="Trebuchet MS"/>
                <a:cs typeface="Poppins"/>
              </a:rPr>
              <a:t>Other Pain </a:t>
            </a:r>
            <a:r>
              <a:rPr lang="en-US" sz="2200">
                <a:solidFill>
                  <a:srgbClr val="08517A"/>
                </a:solidFill>
                <a:latin typeface="Trebuchet MS"/>
                <a:cs typeface="Poppins"/>
              </a:rPr>
              <a:t>Points </a:t>
            </a:r>
          </a:p>
          <a:p>
            <a:pPr marL="857250" lvl="1" indent="-342900">
              <a:lnSpc>
                <a:spcPct val="100000"/>
              </a:lnSpc>
              <a:buFont typeface="Wingdings" pitchFamily="2" charset="2"/>
              <a:buChar char="Ø"/>
            </a:pPr>
            <a:r>
              <a:rPr lang="en-US" sz="2000" dirty="0">
                <a:solidFill>
                  <a:srgbClr val="08517A"/>
                </a:solidFill>
                <a:latin typeface="Trebuchet MS"/>
                <a:cs typeface="Poppins"/>
              </a:rPr>
              <a:t>Manual entry of status data</a:t>
            </a:r>
          </a:p>
          <a:p>
            <a:pPr marL="857250" lvl="1" indent="-342900">
              <a:lnSpc>
                <a:spcPct val="100000"/>
              </a:lnSpc>
              <a:buFont typeface="Wingdings" pitchFamily="2" charset="2"/>
              <a:buChar char="Ø"/>
            </a:pPr>
            <a:r>
              <a:rPr lang="en-US" sz="2000" dirty="0">
                <a:solidFill>
                  <a:srgbClr val="08517A"/>
                </a:solidFill>
                <a:latin typeface="Trebuchet MS"/>
                <a:cs typeface="Poppins"/>
              </a:rPr>
              <a:t>Low visibility across the project lifecycle</a:t>
            </a:r>
          </a:p>
          <a:p>
            <a:pPr marL="857250" lvl="1" indent="-342900">
              <a:lnSpc>
                <a:spcPct val="100000"/>
              </a:lnSpc>
              <a:buFont typeface="Wingdings" pitchFamily="2" charset="2"/>
              <a:buChar char="Ø"/>
            </a:pPr>
            <a:r>
              <a:rPr lang="en-US" sz="2000" dirty="0">
                <a:solidFill>
                  <a:srgbClr val="08517A"/>
                </a:solidFill>
                <a:latin typeface="Trebuchet MS"/>
                <a:cs typeface="Poppins"/>
              </a:rPr>
              <a:t>No effective way to track approvals, reviews and results</a:t>
            </a:r>
          </a:p>
          <a:p>
            <a:pPr marL="857250" lvl="1" indent="-342900">
              <a:lnSpc>
                <a:spcPct val="100000"/>
              </a:lnSpc>
              <a:buFont typeface="Wingdings" pitchFamily="2" charset="2"/>
              <a:buChar char="Ø"/>
            </a:pPr>
            <a:r>
              <a:rPr lang="en-US" sz="2000" dirty="0">
                <a:solidFill>
                  <a:srgbClr val="08517A"/>
                </a:solidFill>
                <a:latin typeface="Trebuchet MS"/>
                <a:cs typeface="Poppins"/>
              </a:rPr>
              <a:t>No oversight on priority projects</a:t>
            </a:r>
          </a:p>
          <a:p>
            <a:pPr>
              <a:lnSpc>
                <a:spcPct val="150000"/>
              </a:lnSpc>
              <a:buFont typeface="Wingdings" pitchFamily="2" charset="2"/>
              <a:buChar char="Ø"/>
            </a:pPr>
            <a:r>
              <a:rPr lang="en-US" sz="2200" dirty="0">
                <a:solidFill>
                  <a:srgbClr val="08517A"/>
                </a:solidFill>
                <a:latin typeface="Trebuchet MS"/>
                <a:cs typeface="Poppins"/>
              </a:rPr>
              <a:t>Requirement </a:t>
            </a:r>
          </a:p>
          <a:p>
            <a:pPr marL="857250" lvl="1" indent="-342900">
              <a:lnSpc>
                <a:spcPct val="100000"/>
              </a:lnSpc>
              <a:buFont typeface="Wingdings" pitchFamily="2" charset="2"/>
              <a:buChar char="Ø"/>
            </a:pPr>
            <a:r>
              <a:rPr lang="en-US" sz="2000" dirty="0">
                <a:solidFill>
                  <a:srgbClr val="08517A"/>
                </a:solidFill>
                <a:latin typeface="Trebuchet MS"/>
                <a:cs typeface="Poppins"/>
              </a:rPr>
              <a:t>New solution to manage projects</a:t>
            </a:r>
          </a:p>
        </p:txBody>
      </p:sp>
      <p:pic>
        <p:nvPicPr>
          <p:cNvPr id="5" name="Picture 4" descr="A black and white logo&#10;&#10;AI-generated content may be incorrect.">
            <a:extLst>
              <a:ext uri="{FF2B5EF4-FFF2-40B4-BE49-F238E27FC236}">
                <a16:creationId xmlns:a16="http://schemas.microsoft.com/office/drawing/2014/main" id="{02AEF814-91C7-AA10-ED21-FD0DB66017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0BA2E6A9-47DD-B94E-4629-247563726315}"/>
              </a:ext>
            </a:extLst>
          </p:cNvPr>
          <p:cNvSpPr txBox="1"/>
          <p:nvPr/>
        </p:nvSpPr>
        <p:spPr>
          <a:xfrm>
            <a:off x="6792686" y="6530346"/>
            <a:ext cx="3193143" cy="369332"/>
          </a:xfrm>
          <a:prstGeom prst="rect">
            <a:avLst/>
          </a:prstGeom>
          <a:noFill/>
        </p:spPr>
        <p:txBody>
          <a:bodyPr wrap="square" rtlCol="0">
            <a:spAutoFit/>
          </a:bodyPr>
          <a:lstStyle/>
          <a:p>
            <a:r>
              <a:rPr lang="en-US" b="1" i="1">
                <a:solidFill>
                  <a:schemeClr val="bg1"/>
                </a:solidFill>
                <a:latin typeface="Trebuchet MS" panose="020B0603020202020204" pitchFamily="34" charset="0"/>
              </a:rPr>
              <a:t>make Enterprise Life easier</a:t>
            </a:r>
            <a:endParaRPr lang="en-CA" b="1" i="1">
              <a:solidFill>
                <a:schemeClr val="bg1"/>
              </a:solidFill>
              <a:latin typeface="Trebuchet MS" panose="020B0603020202020204" pitchFamily="34" charset="0"/>
            </a:endParaRPr>
          </a:p>
        </p:txBody>
      </p:sp>
    </p:spTree>
    <p:extLst>
      <p:ext uri="{BB962C8B-B14F-4D97-AF65-F5344CB8AC3E}">
        <p14:creationId xmlns:p14="http://schemas.microsoft.com/office/powerpoint/2010/main" val="1903756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D509F-3EBF-A699-A839-EB171EEF7C3F}"/>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A695713-9CCA-E851-6B29-0A70CE85006E}"/>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dirty="0">
                <a:solidFill>
                  <a:schemeClr val="bg1"/>
                </a:solidFill>
                <a:latin typeface="Trebuchet MS" panose="020B0603020202020204" pitchFamily="34" charset="0"/>
                <a:ea typeface="Calibri Light"/>
                <a:cs typeface="Calibri Light"/>
              </a:rPr>
              <a:t>Project &amp; Change Management Tracker</a:t>
            </a:r>
            <a:endParaRPr lang="en-US" sz="4000" b="1" dirty="0">
              <a:solidFill>
                <a:schemeClr val="bg1"/>
              </a:solidFill>
              <a:latin typeface="Trebuchet MS" panose="020B0603020202020204" pitchFamily="34" charset="0"/>
            </a:endParaRPr>
          </a:p>
        </p:txBody>
      </p:sp>
      <p:sp>
        <p:nvSpPr>
          <p:cNvPr id="11" name="Text 1">
            <a:extLst>
              <a:ext uri="{FF2B5EF4-FFF2-40B4-BE49-F238E27FC236}">
                <a16:creationId xmlns:a16="http://schemas.microsoft.com/office/drawing/2014/main" id="{ED54ECAB-9F27-0FBD-4DC3-365479774E56}"/>
              </a:ext>
            </a:extLst>
          </p:cNvPr>
          <p:cNvSpPr txBox="1">
            <a:spLocks/>
          </p:cNvSpPr>
          <p:nvPr/>
        </p:nvSpPr>
        <p:spPr>
          <a:xfrm>
            <a:off x="124374" y="1232186"/>
            <a:ext cx="11943251" cy="307777"/>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fontAlgn="base">
              <a:lnSpc>
                <a:spcPct val="100000"/>
              </a:lnSpc>
            </a:pPr>
            <a:endParaRPr lang="en-US" sz="2000" b="1">
              <a:solidFill>
                <a:srgbClr val="08517A"/>
              </a:solidFill>
              <a:latin typeface="Trebuchet MS" panose="020B0703020202090204" pitchFamily="34" charset="0"/>
              <a:cs typeface="Poppins" panose="00000500000000000000" pitchFamily="2" charset="0"/>
            </a:endParaRPr>
          </a:p>
        </p:txBody>
      </p:sp>
      <p:pic>
        <p:nvPicPr>
          <p:cNvPr id="5" name="Picture 4" descr="A black and white logo&#10;&#10;AI-generated content may be incorrect.">
            <a:extLst>
              <a:ext uri="{FF2B5EF4-FFF2-40B4-BE49-F238E27FC236}">
                <a16:creationId xmlns:a16="http://schemas.microsoft.com/office/drawing/2014/main" id="{376FBB01-D62C-1E9D-0674-0CA3D22462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0C514B11-AC92-C7CC-61B4-814AABB2A6BB}"/>
              </a:ext>
            </a:extLst>
          </p:cNvPr>
          <p:cNvSpPr txBox="1"/>
          <p:nvPr/>
        </p:nvSpPr>
        <p:spPr>
          <a:xfrm>
            <a:off x="6792686" y="6530346"/>
            <a:ext cx="3193143" cy="369332"/>
          </a:xfrm>
          <a:prstGeom prst="rect">
            <a:avLst/>
          </a:prstGeom>
          <a:noFill/>
        </p:spPr>
        <p:txBody>
          <a:bodyPr wrap="square" rtlCol="0">
            <a:spAutoFit/>
          </a:bodyPr>
          <a:lstStyle/>
          <a:p>
            <a:r>
              <a:rPr lang="en-US" b="1" i="1">
                <a:solidFill>
                  <a:schemeClr val="bg1"/>
                </a:solidFill>
                <a:latin typeface="Trebuchet MS" panose="020B0603020202020204" pitchFamily="34" charset="0"/>
              </a:rPr>
              <a:t>make Enterprise Life easier</a:t>
            </a:r>
            <a:endParaRPr lang="en-CA" b="1" i="1">
              <a:solidFill>
                <a:schemeClr val="bg1"/>
              </a:solidFill>
              <a:latin typeface="Trebuchet MS" panose="020B0603020202020204" pitchFamily="34" charset="0"/>
            </a:endParaRPr>
          </a:p>
        </p:txBody>
      </p:sp>
      <p:sp>
        <p:nvSpPr>
          <p:cNvPr id="3" name="Text 1">
            <a:extLst>
              <a:ext uri="{FF2B5EF4-FFF2-40B4-BE49-F238E27FC236}">
                <a16:creationId xmlns:a16="http://schemas.microsoft.com/office/drawing/2014/main" id="{3B3E0BA0-66E2-BA3A-E6E4-1B5664E71347}"/>
              </a:ext>
            </a:extLst>
          </p:cNvPr>
          <p:cNvSpPr txBox="1">
            <a:spLocks/>
          </p:cNvSpPr>
          <p:nvPr/>
        </p:nvSpPr>
        <p:spPr>
          <a:xfrm>
            <a:off x="0" y="1025163"/>
            <a:ext cx="11943251" cy="405111"/>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lnSpc>
                <a:spcPct val="150000"/>
              </a:lnSpc>
            </a:pPr>
            <a:endParaRPr lang="en-US" sz="2000">
              <a:solidFill>
                <a:srgbClr val="08517A"/>
              </a:solidFill>
              <a:latin typeface="Trebuchet MS" panose="020B0703020202090204" pitchFamily="34" charset="0"/>
              <a:cs typeface="Poppins" panose="00000500000000000000" pitchFamily="2" charset="0"/>
            </a:endParaRPr>
          </a:p>
        </p:txBody>
      </p:sp>
      <p:sp>
        <p:nvSpPr>
          <p:cNvPr id="6" name="Text 1">
            <a:extLst>
              <a:ext uri="{FF2B5EF4-FFF2-40B4-BE49-F238E27FC236}">
                <a16:creationId xmlns:a16="http://schemas.microsoft.com/office/drawing/2014/main" id="{F94EF8E4-1CF7-C460-BA2F-19830E65AB3A}"/>
              </a:ext>
            </a:extLst>
          </p:cNvPr>
          <p:cNvSpPr txBox="1">
            <a:spLocks/>
          </p:cNvSpPr>
          <p:nvPr/>
        </p:nvSpPr>
        <p:spPr>
          <a:xfrm>
            <a:off x="248749" y="1228833"/>
            <a:ext cx="11082602" cy="4824269"/>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n-US" sz="2200" dirty="0">
                <a:solidFill>
                  <a:srgbClr val="08517A"/>
                </a:solidFill>
                <a:latin typeface="Trebuchet MS"/>
                <a:cs typeface="Poppins"/>
              </a:rPr>
              <a:t>Solution: QualiWare-based Management System</a:t>
            </a:r>
          </a:p>
          <a:p>
            <a:pPr>
              <a:lnSpc>
                <a:spcPct val="100000"/>
              </a:lnSpc>
              <a:buFont typeface="Wingdings" panose="05000000000000000000" pitchFamily="2" charset="2"/>
              <a:buChar char="Ø"/>
            </a:pPr>
            <a:r>
              <a:rPr lang="en-US" sz="2000" dirty="0">
                <a:solidFill>
                  <a:srgbClr val="08517A"/>
                </a:solidFill>
                <a:latin typeface="Trebuchet MS"/>
                <a:cs typeface="Poppins"/>
              </a:rPr>
              <a:t>Low-cost, low code platform</a:t>
            </a:r>
          </a:p>
          <a:p>
            <a:pPr>
              <a:lnSpc>
                <a:spcPct val="100000"/>
              </a:lnSpc>
              <a:buFont typeface="Wingdings" panose="05000000000000000000" pitchFamily="2" charset="2"/>
              <a:buChar char="Ø"/>
            </a:pPr>
            <a:r>
              <a:rPr lang="en-US" sz="2000" dirty="0">
                <a:solidFill>
                  <a:srgbClr val="08517A"/>
                </a:solidFill>
                <a:latin typeface="Trebuchet MS"/>
                <a:cs typeface="Poppins"/>
              </a:rPr>
              <a:t>Personalized dashboards for each role and user so they see what they need to see, when they want to see it</a:t>
            </a:r>
          </a:p>
          <a:p>
            <a:pPr>
              <a:lnSpc>
                <a:spcPct val="100000"/>
              </a:lnSpc>
              <a:buFont typeface="Wingdings" panose="05000000000000000000" pitchFamily="2" charset="2"/>
              <a:buChar char="Ø"/>
            </a:pPr>
            <a:r>
              <a:rPr lang="en-US" sz="2000" dirty="0">
                <a:solidFill>
                  <a:srgbClr val="08517A"/>
                </a:solidFill>
                <a:latin typeface="Trebuchet MS"/>
                <a:cs typeface="Poppins"/>
              </a:rPr>
              <a:t>Automated governance workflow for projects to manage project details, track approvals, reviews and alerts</a:t>
            </a:r>
          </a:p>
          <a:p>
            <a:pPr>
              <a:lnSpc>
                <a:spcPct val="100000"/>
              </a:lnSpc>
              <a:buFont typeface="Wingdings" panose="05000000000000000000" pitchFamily="2" charset="2"/>
              <a:buChar char="Ø"/>
            </a:pPr>
            <a:r>
              <a:rPr lang="en-US" sz="2000" dirty="0">
                <a:solidFill>
                  <a:srgbClr val="08517A"/>
                </a:solidFill>
                <a:latin typeface="Trebuchet MS"/>
                <a:cs typeface="Poppins"/>
              </a:rPr>
              <a:t>Integrated change request management and risk management to support the management of projects</a:t>
            </a:r>
          </a:p>
          <a:p>
            <a:pPr marL="0" indent="0">
              <a:lnSpc>
                <a:spcPct val="100000"/>
              </a:lnSpc>
              <a:buNone/>
            </a:pPr>
            <a:endParaRPr lang="en-CA" sz="2000" dirty="0">
              <a:solidFill>
                <a:srgbClr val="08517A"/>
              </a:solidFill>
              <a:latin typeface="Trebuchet MS"/>
            </a:endParaRPr>
          </a:p>
          <a:p>
            <a:pPr marL="0" indent="0">
              <a:lnSpc>
                <a:spcPct val="100000"/>
              </a:lnSpc>
              <a:buNone/>
            </a:pPr>
            <a:r>
              <a:rPr lang="en-CA" sz="2000" dirty="0">
                <a:solidFill>
                  <a:srgbClr val="08517A"/>
                </a:solidFill>
                <a:latin typeface="Trebuchet MS"/>
              </a:rPr>
              <a:t>CloseReach developed a Project &amp; Change Management Tracker prototype in 3 months to verify business requirements followed by full scale development.  </a:t>
            </a:r>
            <a:endParaRPr lang="en-US" sz="2000" dirty="0">
              <a:solidFill>
                <a:srgbClr val="08517A"/>
              </a:solidFill>
              <a:latin typeface="Trebuchet MS"/>
              <a:cs typeface="Poppins"/>
            </a:endParaRPr>
          </a:p>
          <a:p>
            <a:pPr marL="514350" lvl="1" indent="0">
              <a:lnSpc>
                <a:spcPct val="150000"/>
              </a:lnSpc>
              <a:buNone/>
            </a:pPr>
            <a:endParaRPr lang="en-US" sz="2000" dirty="0">
              <a:solidFill>
                <a:schemeClr val="accent1">
                  <a:lumMod val="76000"/>
                </a:schemeClr>
              </a:solidFill>
              <a:latin typeface="Trebuchet MS"/>
              <a:cs typeface="Poppins"/>
            </a:endParaRPr>
          </a:p>
        </p:txBody>
      </p:sp>
    </p:spTree>
    <p:extLst>
      <p:ext uri="{BB962C8B-B14F-4D97-AF65-F5344CB8AC3E}">
        <p14:creationId xmlns:p14="http://schemas.microsoft.com/office/powerpoint/2010/main" val="197194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DEBE-2CE0-6157-5BF9-D047CC401A1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ED50E89-C574-B0BA-E8EA-8FE96C4C7D2B}"/>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dirty="0">
                <a:solidFill>
                  <a:schemeClr val="bg1"/>
                </a:solidFill>
                <a:latin typeface="Trebuchet MS" panose="020B0603020202020204" pitchFamily="34" charset="0"/>
                <a:ea typeface="Calibri Light"/>
                <a:cs typeface="Calibri Light"/>
              </a:rPr>
              <a:t>Project &amp; Change Management Tracker</a:t>
            </a:r>
            <a:endParaRPr lang="en-US" sz="4000" b="1" dirty="0">
              <a:solidFill>
                <a:schemeClr val="bg1"/>
              </a:solidFill>
              <a:latin typeface="Trebuchet MS" panose="020B0603020202020204" pitchFamily="34" charset="0"/>
            </a:endParaRPr>
          </a:p>
        </p:txBody>
      </p:sp>
      <p:pic>
        <p:nvPicPr>
          <p:cNvPr id="5" name="Picture 4" descr="A black and white logo&#10;&#10;AI-generated content may be incorrect.">
            <a:extLst>
              <a:ext uri="{FF2B5EF4-FFF2-40B4-BE49-F238E27FC236}">
                <a16:creationId xmlns:a16="http://schemas.microsoft.com/office/drawing/2014/main" id="{6A040E6E-97DB-CB24-D64A-377803CC60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A476CE36-9DA9-A630-59D0-DDA1AEDDB097}"/>
              </a:ext>
            </a:extLst>
          </p:cNvPr>
          <p:cNvSpPr txBox="1"/>
          <p:nvPr/>
        </p:nvSpPr>
        <p:spPr>
          <a:xfrm>
            <a:off x="6792686" y="6530346"/>
            <a:ext cx="3193143" cy="369332"/>
          </a:xfrm>
          <a:prstGeom prst="rect">
            <a:avLst/>
          </a:prstGeom>
          <a:noFill/>
        </p:spPr>
        <p:txBody>
          <a:bodyPr wrap="square" rtlCol="0">
            <a:spAutoFit/>
          </a:bodyPr>
          <a:lstStyle/>
          <a:p>
            <a:r>
              <a:rPr lang="en-US" b="1" i="1">
                <a:solidFill>
                  <a:schemeClr val="bg1"/>
                </a:solidFill>
                <a:latin typeface="Trebuchet MS" panose="020B0603020202020204" pitchFamily="34" charset="0"/>
              </a:rPr>
              <a:t>make Enterprise Life easier</a:t>
            </a:r>
            <a:endParaRPr lang="en-CA" b="1" i="1">
              <a:solidFill>
                <a:schemeClr val="bg1"/>
              </a:solidFill>
              <a:latin typeface="Trebuchet MS" panose="020B0603020202020204" pitchFamily="34" charset="0"/>
            </a:endParaRPr>
          </a:p>
        </p:txBody>
      </p:sp>
      <p:pic>
        <p:nvPicPr>
          <p:cNvPr id="3" name="Picture 2" descr="A screenshot of a computer&#10;&#10;AI-generated content may be incorrect.">
            <a:extLst>
              <a:ext uri="{FF2B5EF4-FFF2-40B4-BE49-F238E27FC236}">
                <a16:creationId xmlns:a16="http://schemas.microsoft.com/office/drawing/2014/main" id="{DF615292-2AA3-3589-EABA-F701BBCDBF93}"/>
              </a:ext>
            </a:extLst>
          </p:cNvPr>
          <p:cNvPicPr>
            <a:picLocks noChangeAspect="1"/>
          </p:cNvPicPr>
          <p:nvPr/>
        </p:nvPicPr>
        <p:blipFill>
          <a:blip r:embed="rId3"/>
          <a:stretch>
            <a:fillRect/>
          </a:stretch>
        </p:blipFill>
        <p:spPr>
          <a:xfrm>
            <a:off x="3335" y="1023257"/>
            <a:ext cx="9260701" cy="5399314"/>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69702ADE-A832-369D-4F96-9DA0CEF7DDC1}"/>
              </a:ext>
            </a:extLst>
          </p:cNvPr>
          <p:cNvPicPr>
            <a:picLocks noChangeAspect="1"/>
          </p:cNvPicPr>
          <p:nvPr/>
        </p:nvPicPr>
        <p:blipFill>
          <a:blip r:embed="rId4"/>
          <a:stretch>
            <a:fillRect/>
          </a:stretch>
        </p:blipFill>
        <p:spPr>
          <a:xfrm>
            <a:off x="9267371" y="1804987"/>
            <a:ext cx="2743200" cy="3248025"/>
          </a:xfrm>
          <a:prstGeom prst="rect">
            <a:avLst/>
          </a:prstGeom>
        </p:spPr>
      </p:pic>
    </p:spTree>
    <p:extLst>
      <p:ext uri="{BB962C8B-B14F-4D97-AF65-F5344CB8AC3E}">
        <p14:creationId xmlns:p14="http://schemas.microsoft.com/office/powerpoint/2010/main" val="1397334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a:extLst>
            <a:ext uri="{FF2B5EF4-FFF2-40B4-BE49-F238E27FC236}">
              <a16:creationId xmlns:a16="http://schemas.microsoft.com/office/drawing/2014/main" id="{1E215B1E-BCCA-0CE7-2DA5-9D201441CC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F7154A2-8C41-4F18-57C6-6097EB371D29}"/>
              </a:ext>
            </a:extLst>
          </p:cNvPr>
          <p:cNvSpPr/>
          <p:nvPr/>
        </p:nvSpPr>
        <p:spPr>
          <a:xfrm>
            <a:off x="6238506" y="1462336"/>
            <a:ext cx="3736428" cy="99365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hape 0">
            <a:extLst>
              <a:ext uri="{FF2B5EF4-FFF2-40B4-BE49-F238E27FC236}">
                <a16:creationId xmlns:a16="http://schemas.microsoft.com/office/drawing/2014/main" id="{84E0E599-1CBB-4374-4828-1E89CA3F0D8A}"/>
              </a:ext>
            </a:extLst>
          </p:cNvPr>
          <p:cNvSpPr/>
          <p:nvPr/>
        </p:nvSpPr>
        <p:spPr>
          <a:xfrm>
            <a:off x="0" y="0"/>
            <a:ext cx="12192000" cy="97536"/>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E18B1D7F-3FFC-DCF9-21EF-9B776E2CF2B5}"/>
              </a:ext>
            </a:extLst>
          </p:cNvPr>
          <p:cNvSpPr/>
          <p:nvPr/>
        </p:nvSpPr>
        <p:spPr>
          <a:xfrm>
            <a:off x="0" y="6760464"/>
            <a:ext cx="12192000" cy="97536"/>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00C83631-03A6-D0DA-9426-E610CB16825C}"/>
              </a:ext>
            </a:extLst>
          </p:cNvPr>
          <p:cNvSpPr/>
          <p:nvPr/>
        </p:nvSpPr>
        <p:spPr>
          <a:xfrm>
            <a:off x="906517" y="327965"/>
            <a:ext cx="8503813" cy="1329108"/>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0" cap="none" spc="267" normalizeH="0" baseline="0" noProof="0" dirty="0">
                <a:ln>
                  <a:noFill/>
                </a:ln>
                <a:solidFill>
                  <a:srgbClr val="FFFFFF"/>
                </a:solidFill>
                <a:effectLst/>
                <a:uLnTx/>
                <a:uFillTx/>
                <a:latin typeface="Calibri" pitchFamily="34" charset="0"/>
                <a:ea typeface="Calibri" pitchFamily="34" charset="-122"/>
                <a:cs typeface="Calibri" pitchFamily="34" charset="-120"/>
              </a:rPr>
              <a:t>Thank You!</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0" cap="none" spc="267" normalizeH="0" baseline="0" noProof="0" dirty="0" err="1">
                <a:ln>
                  <a:noFill/>
                </a:ln>
                <a:solidFill>
                  <a:srgbClr val="FFFFFF"/>
                </a:solidFill>
                <a:effectLst/>
                <a:uLnTx/>
                <a:uFillTx/>
                <a:latin typeface="Calibri" pitchFamily="34" charset="0"/>
                <a:ea typeface="Calibri" pitchFamily="34" charset="-122"/>
                <a:cs typeface="Calibri" pitchFamily="34" charset="-120"/>
              </a:rPr>
              <a:t>QualiWare</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332E2B84-274B-B625-56EC-27C3FAD42488}"/>
              </a:ext>
            </a:extLst>
          </p:cNvPr>
          <p:cNvSpPr/>
          <p:nvPr/>
        </p:nvSpPr>
        <p:spPr>
          <a:xfrm>
            <a:off x="417786" y="1308410"/>
            <a:ext cx="6195848" cy="106155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P</a:t>
            </a:r>
            <a:r>
              <a:rPr kumimoji="0" lang="en-US" sz="3200" b="0" i="0" u="none" strike="noStrike" kern="1200" cap="none" spc="0" normalizeH="0" baseline="0" noProof="0" dirty="0" err="1">
                <a:ln>
                  <a:noFill/>
                </a:ln>
                <a:solidFill>
                  <a:prstClr val="white"/>
                </a:solidFill>
                <a:effectLst/>
                <a:uLnTx/>
                <a:uFillTx/>
                <a:latin typeface="Calibri" pitchFamily="34" charset="0"/>
                <a:ea typeface="Calibri" pitchFamily="34" charset="-122"/>
                <a:cs typeface="Calibri" pitchFamily="34" charset="-120"/>
              </a:rPr>
              <a:t>artner</a:t>
            </a:r>
            <a:r>
              <a:rPr kumimoji="0" lang="en-US" sz="3200"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 Spotlight Webinar Series</a:t>
            </a:r>
            <a:r>
              <a:rPr kumimoji="0" lang="en-US" sz="3467" b="0" i="0" u="none" strike="noStrike" kern="1200" cap="none" spc="0" normalizeH="0" baseline="0" noProof="0" dirty="0">
                <a:ln>
                  <a:noFill/>
                </a:ln>
                <a:solidFill>
                  <a:prstClr val="white"/>
                </a:solidFill>
                <a:effectLst/>
                <a:uLnTx/>
                <a:uFillTx/>
                <a:latin typeface="Calibri" pitchFamily="34" charset="0"/>
                <a:ea typeface="Calibri" pitchFamily="34" charset="-122"/>
                <a:cs typeface="Calibri" pitchFamily="34" charset="-120"/>
              </a:rPr>
              <a:t>:</a:t>
            </a:r>
            <a:endParaRPr kumimoji="0" lang="en-US" sz="346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 4">
            <a:extLst>
              <a:ext uri="{FF2B5EF4-FFF2-40B4-BE49-F238E27FC236}">
                <a16:creationId xmlns:a16="http://schemas.microsoft.com/office/drawing/2014/main" id="{DEF1505D-AF3D-2EBB-99F3-EF06F5E976E2}"/>
              </a:ext>
            </a:extLst>
          </p:cNvPr>
          <p:cNvSpPr/>
          <p:nvPr/>
        </p:nvSpPr>
        <p:spPr>
          <a:xfrm>
            <a:off x="487680" y="3535680"/>
            <a:ext cx="9753600" cy="4267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a:extLst>
              <a:ext uri="{FF2B5EF4-FFF2-40B4-BE49-F238E27FC236}">
                <a16:creationId xmlns:a16="http://schemas.microsoft.com/office/drawing/2014/main" id="{D17BAE40-86A3-C3CA-E06A-14E13F252DEB}"/>
              </a:ext>
            </a:extLst>
          </p:cNvPr>
          <p:cNvSpPr/>
          <p:nvPr/>
        </p:nvSpPr>
        <p:spPr>
          <a:xfrm>
            <a:off x="11338560" y="609600"/>
            <a:ext cx="48768" cy="5638800"/>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1DF5145-DEB8-A6AD-F77F-18D785BBD2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2106" y="5451628"/>
            <a:ext cx="1016021" cy="991414"/>
          </a:xfrm>
          <a:prstGeom prst="rect">
            <a:avLst/>
          </a:prstGeom>
        </p:spPr>
      </p:pic>
      <p:sp>
        <p:nvSpPr>
          <p:cNvPr id="14" name="TextBox 13">
            <a:extLst>
              <a:ext uri="{FF2B5EF4-FFF2-40B4-BE49-F238E27FC236}">
                <a16:creationId xmlns:a16="http://schemas.microsoft.com/office/drawing/2014/main" id="{7659A2EB-6DD4-F8D8-2F5C-7B3B4AD9B478}"/>
              </a:ext>
            </a:extLst>
          </p:cNvPr>
          <p:cNvSpPr txBox="1"/>
          <p:nvPr/>
        </p:nvSpPr>
        <p:spPr>
          <a:xfrm>
            <a:off x="5259960" y="5549589"/>
            <a:ext cx="1411668"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Brenda Cowie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SVP Americas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prstClr val="white"/>
                </a:solidFill>
                <a:effectLst/>
                <a:uLnTx/>
                <a:uFillTx/>
                <a:latin typeface="Calibri" panose="020F0502020204030204"/>
                <a:ea typeface="+mn-ea"/>
                <a:cs typeface="+mn-cs"/>
              </a:rPr>
              <a:t>Qualiware</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E975B4B-047C-BC87-B820-7FB0F18956A8}"/>
              </a:ext>
            </a:extLst>
          </p:cNvPr>
          <p:cNvSpPr txBox="1"/>
          <p:nvPr/>
        </p:nvSpPr>
        <p:spPr>
          <a:xfrm>
            <a:off x="4973152" y="3084457"/>
            <a:ext cx="189816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Kirill Kasyanenko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Product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A92E5E0D-7136-4D80-2E1A-B86E0F4A4647}"/>
              </a:ext>
            </a:extLst>
          </p:cNvPr>
          <p:cNvPicPr>
            <a:picLocks noChangeAspect="1"/>
          </p:cNvPicPr>
          <p:nvPr/>
        </p:nvPicPr>
        <p:blipFill>
          <a:blip r:embed="rId4"/>
          <a:stretch>
            <a:fillRect/>
          </a:stretch>
        </p:blipFill>
        <p:spPr>
          <a:xfrm>
            <a:off x="6413910" y="1693202"/>
            <a:ext cx="3385619" cy="503714"/>
          </a:xfrm>
          <a:prstGeom prst="rect">
            <a:avLst/>
          </a:prstGeom>
        </p:spPr>
      </p:pic>
      <p:pic>
        <p:nvPicPr>
          <p:cNvPr id="20" name="Picture 19">
            <a:extLst>
              <a:ext uri="{FF2B5EF4-FFF2-40B4-BE49-F238E27FC236}">
                <a16:creationId xmlns:a16="http://schemas.microsoft.com/office/drawing/2014/main" id="{511722FD-BB43-C868-6E78-8B268E629417}"/>
              </a:ext>
            </a:extLst>
          </p:cNvPr>
          <p:cNvPicPr>
            <a:picLocks noChangeAspect="1"/>
          </p:cNvPicPr>
          <p:nvPr/>
        </p:nvPicPr>
        <p:blipFill>
          <a:blip r:embed="rId5"/>
          <a:stretch>
            <a:fillRect/>
          </a:stretch>
        </p:blipFill>
        <p:spPr>
          <a:xfrm>
            <a:off x="4032106" y="3159144"/>
            <a:ext cx="868626" cy="869934"/>
          </a:xfrm>
          <a:prstGeom prst="rect">
            <a:avLst/>
          </a:prstGeom>
        </p:spPr>
      </p:pic>
      <p:pic>
        <p:nvPicPr>
          <p:cNvPr id="22" name="Picture 21">
            <a:extLst>
              <a:ext uri="{FF2B5EF4-FFF2-40B4-BE49-F238E27FC236}">
                <a16:creationId xmlns:a16="http://schemas.microsoft.com/office/drawing/2014/main" id="{9BC7EF91-2987-0657-1021-5ABD284AB10B}"/>
              </a:ext>
            </a:extLst>
          </p:cNvPr>
          <p:cNvPicPr>
            <a:picLocks noChangeAspect="1"/>
          </p:cNvPicPr>
          <p:nvPr/>
        </p:nvPicPr>
        <p:blipFill>
          <a:blip r:embed="rId6"/>
          <a:stretch>
            <a:fillRect/>
          </a:stretch>
        </p:blipFill>
        <p:spPr>
          <a:xfrm>
            <a:off x="804672" y="3109329"/>
            <a:ext cx="869934" cy="869934"/>
          </a:xfrm>
          <a:prstGeom prst="rect">
            <a:avLst/>
          </a:prstGeom>
        </p:spPr>
      </p:pic>
      <p:sp>
        <p:nvSpPr>
          <p:cNvPr id="23" name="TextBox 22">
            <a:extLst>
              <a:ext uri="{FF2B5EF4-FFF2-40B4-BE49-F238E27FC236}">
                <a16:creationId xmlns:a16="http://schemas.microsoft.com/office/drawing/2014/main" id="{CE47821D-C406-0750-8B25-020B673E5D85}"/>
              </a:ext>
            </a:extLst>
          </p:cNvPr>
          <p:cNvSpPr txBox="1"/>
          <p:nvPr/>
        </p:nvSpPr>
        <p:spPr>
          <a:xfrm>
            <a:off x="1798485" y="3159144"/>
            <a:ext cx="1898165"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Kevin O’Rourke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President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24">
            <a:extLst>
              <a:ext uri="{FF2B5EF4-FFF2-40B4-BE49-F238E27FC236}">
                <a16:creationId xmlns:a16="http://schemas.microsoft.com/office/drawing/2014/main" id="{9C3E72CF-B8A7-DB62-1C87-736ADE21E4E3}"/>
              </a:ext>
            </a:extLst>
          </p:cNvPr>
          <p:cNvPicPr>
            <a:picLocks noChangeAspect="1"/>
          </p:cNvPicPr>
          <p:nvPr/>
        </p:nvPicPr>
        <p:blipFill>
          <a:blip r:embed="rId7"/>
          <a:stretch>
            <a:fillRect/>
          </a:stretch>
        </p:blipFill>
        <p:spPr>
          <a:xfrm>
            <a:off x="7134353" y="3159144"/>
            <a:ext cx="753071" cy="753071"/>
          </a:xfrm>
          <a:prstGeom prst="rect">
            <a:avLst/>
          </a:prstGeom>
        </p:spPr>
      </p:pic>
      <p:sp>
        <p:nvSpPr>
          <p:cNvPr id="26" name="TextBox 25">
            <a:extLst>
              <a:ext uri="{FF2B5EF4-FFF2-40B4-BE49-F238E27FC236}">
                <a16:creationId xmlns:a16="http://schemas.microsoft.com/office/drawing/2014/main" id="{DB70BDAF-518F-0B47-0B21-EE97077AFCE7}"/>
              </a:ext>
            </a:extLst>
          </p:cNvPr>
          <p:cNvSpPr txBox="1"/>
          <p:nvPr/>
        </p:nvSpPr>
        <p:spPr>
          <a:xfrm>
            <a:off x="8091937" y="3159144"/>
            <a:ext cx="214934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Anthony Bianco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SR Business Analyst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CloseReach</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5A750D1-0BFA-CB90-F6F3-7EC39429A436}"/>
              </a:ext>
            </a:extLst>
          </p:cNvPr>
          <p:cNvPicPr>
            <a:picLocks noChangeAspect="1"/>
          </p:cNvPicPr>
          <p:nvPr/>
        </p:nvPicPr>
        <p:blipFill>
          <a:blip r:embed="rId8"/>
          <a:stretch>
            <a:fillRect/>
          </a:stretch>
        </p:blipFill>
        <p:spPr>
          <a:xfrm>
            <a:off x="8472400" y="4061035"/>
            <a:ext cx="2426418" cy="2572735"/>
          </a:xfrm>
          <a:prstGeom prst="rect">
            <a:avLst/>
          </a:prstGeom>
        </p:spPr>
      </p:pic>
    </p:spTree>
    <p:extLst>
      <p:ext uri="{BB962C8B-B14F-4D97-AF65-F5344CB8AC3E}">
        <p14:creationId xmlns:p14="http://schemas.microsoft.com/office/powerpoint/2010/main" val="152636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7F4"/>
        </a:solidFill>
        <a:effectLst/>
      </p:bgPr>
    </p:bg>
    <p:spTree>
      <p:nvGrpSpPr>
        <p:cNvPr id="1" name=""/>
        <p:cNvGrpSpPr/>
        <p:nvPr/>
      </p:nvGrpSpPr>
      <p:grpSpPr>
        <a:xfrm>
          <a:off x="0" y="0"/>
          <a:ext cx="0" cy="0"/>
          <a:chOff x="0" y="0"/>
          <a:chExt cx="0" cy="0"/>
        </a:xfrm>
      </p:grpSpPr>
      <p:sp>
        <p:nvSpPr>
          <p:cNvPr id="2" name="Text 0"/>
          <p:cNvSpPr/>
          <p:nvPr/>
        </p:nvSpPr>
        <p:spPr>
          <a:xfrm>
            <a:off x="487680" y="341376"/>
            <a:ext cx="11216640" cy="6705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Today’s Agenda:</a:t>
            </a:r>
            <a:endParaRPr kumimoji="0" lang="en-US" sz="3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487680" y="1121664"/>
            <a:ext cx="11216640" cy="30480"/>
          </a:xfrm>
          <a:prstGeom prst="rect">
            <a:avLst/>
          </a:prstGeom>
          <a:solidFill>
            <a:srgbClr val="D0E4D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487680" y="1280160"/>
            <a:ext cx="5242560" cy="365760"/>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609600" y="1280160"/>
            <a:ext cx="5120640" cy="3657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Qualiware</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87680" y="178003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633984" y="1731264"/>
            <a:ext cx="5096256" cy="554736"/>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Qualiware</a:t>
            </a:r>
            <a:r>
              <a:rPr kumimoji="0" lang="en-US" sz="1533"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Who we are</a:t>
            </a:r>
          </a:p>
        </p:txBody>
      </p:sp>
      <p:sp>
        <p:nvSpPr>
          <p:cNvPr id="8" name="Text 6"/>
          <p:cNvSpPr/>
          <p:nvPr/>
        </p:nvSpPr>
        <p:spPr>
          <a:xfrm>
            <a:off x="707136" y="1999488"/>
            <a:ext cx="5023104" cy="463296"/>
          </a:xfrm>
          <a:prstGeom prst="rect">
            <a:avLst/>
          </a:prstGeom>
          <a:noFill/>
          <a:ln/>
        </p:spPr>
        <p:txBody>
          <a:bodyPr wrap="square" lIns="0" tIns="0" rIns="0" bIns="0" rtlCol="0"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87680" y="257251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33984" y="2484120"/>
            <a:ext cx="5023104" cy="34442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Qualiware</a:t>
            </a:r>
            <a:r>
              <a:rPr kumimoji="0" lang="en-US" sz="1533"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Metrics that Matter/Market Credibility</a:t>
            </a:r>
          </a:p>
        </p:txBody>
      </p:sp>
      <p:sp>
        <p:nvSpPr>
          <p:cNvPr id="11" name="Text 9"/>
          <p:cNvSpPr/>
          <p:nvPr/>
        </p:nvSpPr>
        <p:spPr>
          <a:xfrm>
            <a:off x="707136" y="2791968"/>
            <a:ext cx="5023104" cy="463296"/>
          </a:xfrm>
          <a:prstGeom prst="rect">
            <a:avLst/>
          </a:prstGeom>
          <a:noFill/>
          <a:ln/>
        </p:spPr>
        <p:txBody>
          <a:bodyPr wrap="square" lIns="0" tIns="0" rIns="0" bIns="0" rtlCol="0"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487680" y="336499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664464" y="3096768"/>
            <a:ext cx="5065776" cy="524256"/>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CloseReach Partnership</a:t>
            </a: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87680" y="415747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664464" y="3779520"/>
            <a:ext cx="5065776" cy="524256"/>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Why PPM Matters Now</a:t>
            </a: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707136" y="4376928"/>
            <a:ext cx="5023104" cy="463296"/>
          </a:xfrm>
          <a:prstGeom prst="rect">
            <a:avLst/>
          </a:prstGeom>
          <a:noFill/>
          <a:ln/>
        </p:spPr>
        <p:txBody>
          <a:bodyPr wrap="square" lIns="0" tIns="0" rIns="0" bIns="0" rtlCol="0"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6096000" y="1280160"/>
            <a:ext cx="5242560" cy="365760"/>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17"/>
          <p:cNvSpPr/>
          <p:nvPr/>
        </p:nvSpPr>
        <p:spPr>
          <a:xfrm>
            <a:off x="6217920" y="1280160"/>
            <a:ext cx="5120640" cy="3657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CloseReach</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6096000" y="178003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6266688" y="1825752"/>
            <a:ext cx="5023104" cy="30480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CloseReach Overview</a:t>
            </a: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21"/>
          <p:cNvSpPr/>
          <p:nvPr/>
        </p:nvSpPr>
        <p:spPr>
          <a:xfrm>
            <a:off x="6096000" y="257251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22"/>
          <p:cNvSpPr/>
          <p:nvPr/>
        </p:nvSpPr>
        <p:spPr>
          <a:xfrm>
            <a:off x="6246876" y="2535936"/>
            <a:ext cx="5023104" cy="30480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CloseReach  PPM solution</a:t>
            </a: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6096000" y="3364992"/>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6242304" y="3115056"/>
            <a:ext cx="5096256" cy="505968"/>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Live DEMO</a:t>
            </a: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7"/>
          <p:cNvSpPr/>
          <p:nvPr/>
        </p:nvSpPr>
        <p:spPr>
          <a:xfrm>
            <a:off x="6193536" y="3773424"/>
            <a:ext cx="5023104" cy="475488"/>
          </a:xfrm>
          <a:prstGeom prst="rect">
            <a:avLst/>
          </a:prstGeom>
          <a:solidFill>
            <a:srgbClr val="D0E4D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Project &amp; Change Request Tracker- Customer Use Case</a:t>
            </a:r>
            <a:endParaRPr kumimoji="0" lang="en-DK" sz="16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30" name="Text 28"/>
          <p:cNvSpPr/>
          <p:nvPr/>
        </p:nvSpPr>
        <p:spPr>
          <a:xfrm>
            <a:off x="6096000" y="4169664"/>
            <a:ext cx="5242560" cy="268224"/>
          </a:xfrm>
          <a:prstGeom prst="rect">
            <a:avLst/>
          </a:prstGeom>
          <a:noFill/>
          <a:ln/>
        </p:spPr>
        <p:txBody>
          <a:bodyPr wrap="square" lIns="0" tIns="0" rIns="0" bIns="0" rtlCol="0"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9"/>
          <p:cNvSpPr/>
          <p:nvPr/>
        </p:nvSpPr>
        <p:spPr>
          <a:xfrm>
            <a:off x="6096000" y="4511040"/>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 30"/>
          <p:cNvSpPr/>
          <p:nvPr/>
        </p:nvSpPr>
        <p:spPr>
          <a:xfrm>
            <a:off x="6315456" y="4462272"/>
            <a:ext cx="5023104" cy="30480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6096000" y="5303520"/>
            <a:ext cx="146304" cy="146304"/>
          </a:xfrm>
          <a:prstGeom prst="line">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33"/>
          <p:cNvSpPr/>
          <p:nvPr/>
        </p:nvSpPr>
        <p:spPr>
          <a:xfrm>
            <a:off x="6315456" y="4980432"/>
            <a:ext cx="5023104" cy="5791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5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p:cNvSpPr/>
          <p:nvPr/>
        </p:nvSpPr>
        <p:spPr>
          <a:xfrm>
            <a:off x="3604260" y="5974080"/>
            <a:ext cx="4480560" cy="329184"/>
          </a:xfrm>
          <a:prstGeom prst="rect">
            <a:avLst/>
          </a:prstGeom>
          <a:noFill/>
          <a:ln/>
        </p:spPr>
        <p:txBody>
          <a:bodyPr wrap="square" lIns="0" tIns="0" rIns="0" bIns="0" rtlCol="0" anchor="t"/>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0AD47">
                    <a:lumMod val="50000"/>
                  </a:srgbClr>
                </a:solidFill>
                <a:effectLst/>
                <a:uLnTx/>
                <a:uFillTx/>
                <a:latin typeface="Calibri" pitchFamily="34" charset="0"/>
                <a:ea typeface="Calibri" pitchFamily="34" charset="-122"/>
                <a:cs typeface="Calibri" pitchFamily="34" charset="-120"/>
              </a:rPr>
              <a:t>                                                     Q&amp;A</a:t>
            </a:r>
            <a:endParaRPr kumimoji="0" lang="en-US" sz="1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sp>
        <p:nvSpPr>
          <p:cNvPr id="37" name="Shape 35"/>
          <p:cNvSpPr/>
          <p:nvPr/>
        </p:nvSpPr>
        <p:spPr>
          <a:xfrm>
            <a:off x="5876544" y="1280160"/>
            <a:ext cx="30480" cy="4693920"/>
          </a:xfrm>
          <a:prstGeom prst="rect">
            <a:avLst/>
          </a:prstGeom>
          <a:solidFill>
            <a:srgbClr val="D0E4D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Shape 36"/>
          <p:cNvSpPr/>
          <p:nvPr/>
        </p:nvSpPr>
        <p:spPr>
          <a:xfrm>
            <a:off x="0" y="6589776"/>
            <a:ext cx="12192000" cy="268224"/>
          </a:xfrm>
          <a:prstGeom prst="rect">
            <a:avLst/>
          </a:prstGeom>
          <a:solidFill>
            <a:srgbClr val="1B4332"/>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 37"/>
          <p:cNvSpPr/>
          <p:nvPr/>
        </p:nvSpPr>
        <p:spPr>
          <a:xfrm>
            <a:off x="487680" y="6589776"/>
            <a:ext cx="3657600" cy="26822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 QualiWare ApS</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8"/>
          <p:cNvSpPr/>
          <p:nvPr/>
        </p:nvSpPr>
        <p:spPr>
          <a:xfrm>
            <a:off x="11216640" y="6589776"/>
            <a:ext cx="487680" cy="268224"/>
          </a:xfrm>
          <a:prstGeom prst="rect">
            <a:avLst/>
          </a:prstGeom>
          <a:noFill/>
          <a:ln/>
        </p:spPr>
        <p:txBody>
          <a:bodyPr wrap="square" lIns="0" tIns="0" rIns="0" bIns="0"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3</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E9AA0E-4998-C8E1-8BB2-3DB4EFA69049}"/>
              </a:ext>
            </a:extLst>
          </p:cNvPr>
          <p:cNvSpPr/>
          <p:nvPr/>
        </p:nvSpPr>
        <p:spPr>
          <a:xfrm rot="5400000">
            <a:off x="2685218" y="-1379058"/>
            <a:ext cx="1982998" cy="6464827"/>
          </a:xfrm>
          <a:prstGeom prst="rect">
            <a:avLst/>
          </a:prstGeom>
          <a:solidFill>
            <a:srgbClr val="2B675B"/>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 name="Picture 39" descr="A person with her fists up&#10;&#10;Description automatically generated">
            <a:extLst>
              <a:ext uri="{FF2B5EF4-FFF2-40B4-BE49-F238E27FC236}">
                <a16:creationId xmlns:a16="http://schemas.microsoft.com/office/drawing/2014/main" id="{775FFA94-7D5B-C399-3976-80C07916E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5801" y="4665513"/>
            <a:ext cx="1730188" cy="1730188"/>
          </a:xfrm>
          <a:prstGeom prst="rect">
            <a:avLst/>
          </a:prstGeom>
        </p:spPr>
      </p:pic>
      <p:sp>
        <p:nvSpPr>
          <p:cNvPr id="3" name="TextBox 2">
            <a:extLst>
              <a:ext uri="{FF2B5EF4-FFF2-40B4-BE49-F238E27FC236}">
                <a16:creationId xmlns:a16="http://schemas.microsoft.com/office/drawing/2014/main" id="{FC717FED-5822-2987-AB33-F4BAD8FC03BD}"/>
              </a:ext>
            </a:extLst>
          </p:cNvPr>
          <p:cNvSpPr txBox="1"/>
          <p:nvPr/>
        </p:nvSpPr>
        <p:spPr>
          <a:xfrm>
            <a:off x="130628" y="234770"/>
            <a:ext cx="12148457" cy="5232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00" normalizeH="0" baseline="0" noProof="0" dirty="0">
                <a:ln>
                  <a:noFill/>
                </a:ln>
                <a:solidFill>
                  <a:srgbClr val="D2EBE5">
                    <a:lumMod val="25000"/>
                  </a:srgbClr>
                </a:solidFill>
                <a:effectLst/>
                <a:uLnTx/>
                <a:uFillTx/>
                <a:latin typeface="PT Sans" panose="020B0503020203020204" pitchFamily="34" charset="77"/>
                <a:ea typeface="+mn-ea"/>
                <a:cs typeface="+mn-cs"/>
              </a:rPr>
              <a:t>Who we are: </a:t>
            </a:r>
            <a:r>
              <a:rPr kumimoji="0" lang="en-US" sz="2800" b="1" i="0" u="none" strike="noStrike" kern="1200" cap="none" spc="100" normalizeH="0" baseline="0" noProof="0" dirty="0" err="1">
                <a:ln>
                  <a:noFill/>
                </a:ln>
                <a:solidFill>
                  <a:srgbClr val="D2EBE5">
                    <a:lumMod val="25000"/>
                  </a:srgbClr>
                </a:solidFill>
                <a:effectLst/>
                <a:uLnTx/>
                <a:uFillTx/>
                <a:latin typeface="PT Sans" panose="020B0503020203020204" pitchFamily="34" charset="77"/>
                <a:ea typeface="+mn-ea"/>
                <a:cs typeface="+mn-cs"/>
              </a:rPr>
              <a:t>QualiWare</a:t>
            </a:r>
            <a:r>
              <a:rPr kumimoji="0" lang="en-US" sz="2800" b="1" i="0" u="none" strike="noStrike" kern="1200" cap="none" spc="100" normalizeH="0" baseline="0" noProof="0" dirty="0">
                <a:ln>
                  <a:noFill/>
                </a:ln>
                <a:solidFill>
                  <a:srgbClr val="D2EBE5">
                    <a:lumMod val="25000"/>
                  </a:srgbClr>
                </a:solidFill>
                <a:effectLst/>
                <a:uLnTx/>
                <a:uFillTx/>
                <a:latin typeface="PT Sans" panose="020B0503020203020204" pitchFamily="34" charset="77"/>
                <a:ea typeface="+mn-ea"/>
                <a:cs typeface="+mn-cs"/>
              </a:rPr>
              <a:t> - Experienced Market Leaders you can trust!</a:t>
            </a:r>
            <a:endParaRPr kumimoji="0" lang="en-GB" sz="2800" b="1" i="0" u="none" strike="noStrike" kern="1200" cap="none" spc="100" normalizeH="0" baseline="0" noProof="0" dirty="0">
              <a:ln>
                <a:noFill/>
              </a:ln>
              <a:solidFill>
                <a:srgbClr val="D2EBE5">
                  <a:lumMod val="25000"/>
                </a:srgbClr>
              </a:solidFill>
              <a:effectLst/>
              <a:uLnTx/>
              <a:uFillTx/>
              <a:latin typeface="PT Sans" panose="020B0503020203020204" pitchFamily="34" charset="77"/>
              <a:ea typeface="Noto Sans" panose="020B0502040504020204" pitchFamily="34" charset="0"/>
              <a:cs typeface="Noto Sans" panose="020B0502040504020204" pitchFamily="34" charset="0"/>
            </a:endParaRPr>
          </a:p>
        </p:txBody>
      </p:sp>
      <p:sp>
        <p:nvSpPr>
          <p:cNvPr id="4" name="Content Placeholder 1">
            <a:extLst>
              <a:ext uri="{FF2B5EF4-FFF2-40B4-BE49-F238E27FC236}">
                <a16:creationId xmlns:a16="http://schemas.microsoft.com/office/drawing/2014/main" id="{02F39389-C0F7-4DB5-60ED-52E38301A617}"/>
              </a:ext>
            </a:extLst>
          </p:cNvPr>
          <p:cNvSpPr txBox="1">
            <a:spLocks/>
          </p:cNvSpPr>
          <p:nvPr/>
        </p:nvSpPr>
        <p:spPr>
          <a:xfrm>
            <a:off x="634356" y="1046021"/>
            <a:ext cx="6053252" cy="1899289"/>
          </a:xfrm>
          <a:prstGeom prst="rect">
            <a:avLst/>
          </a:prstGeom>
        </p:spPr>
        <p:txBody>
          <a:bodyPr vert="horz" lIns="91440" tIns="45720" rIns="91440" bIns="45720" rtlCol="0" anchor="t">
            <a:no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FFFFFF"/>
                </a:solidFill>
                <a:effectLst/>
                <a:uLnTx/>
                <a:uFillTx/>
                <a:latin typeface="Heebo" pitchFamily="2" charset="-79"/>
                <a:ea typeface="+mn-ea"/>
                <a:cs typeface="Heebo" pitchFamily="2" charset="-79"/>
              </a:rPr>
              <a:t>QualiWare</a:t>
            </a:r>
            <a:r>
              <a:rPr kumimoji="0" lang="en-GB" sz="1400" b="0" i="0" u="none" strike="noStrike" kern="1200" cap="none" spc="0" normalizeH="0" baseline="0" noProof="0" dirty="0">
                <a:ln>
                  <a:noFill/>
                </a:ln>
                <a:solidFill>
                  <a:srgbClr val="FFFFFF"/>
                </a:solidFill>
                <a:effectLst/>
                <a:uLnTx/>
                <a:uFillTx/>
                <a:latin typeface="Heebo" pitchFamily="2" charset="-79"/>
                <a:ea typeface="+mn-ea"/>
                <a:cs typeface="Heebo" pitchFamily="2" charset="-79"/>
              </a:rPr>
              <a:t> is a leading </a:t>
            </a:r>
            <a:r>
              <a:rPr kumimoji="0" lang="en-GB" sz="1400" b="1" i="0" u="none" strike="noStrike" kern="1200" cap="none" spc="0" normalizeH="0" baseline="0" noProof="0" dirty="0">
                <a:ln>
                  <a:noFill/>
                </a:ln>
                <a:solidFill>
                  <a:srgbClr val="FFFFFF"/>
                </a:solidFill>
                <a:effectLst/>
                <a:uLnTx/>
                <a:uFillTx/>
                <a:latin typeface="Heebo" pitchFamily="2" charset="-79"/>
                <a:ea typeface="+mn-ea"/>
                <a:cs typeface="Heebo" pitchFamily="2" charset="-79"/>
              </a:rPr>
              <a:t>Enterprise Architecture, Compliance Management and Business Process Management solution,  used in Digital Transformation </a:t>
            </a:r>
            <a:r>
              <a:rPr kumimoji="0" lang="en-GB" sz="1400" b="0" i="0" u="none" strike="noStrike" kern="1200" cap="none" spc="0" normalizeH="0" baseline="0" noProof="0" dirty="0">
                <a:ln>
                  <a:noFill/>
                </a:ln>
                <a:solidFill>
                  <a:srgbClr val="FFFFFF"/>
                </a:solidFill>
                <a:effectLst/>
                <a:uLnTx/>
                <a:uFillTx/>
                <a:latin typeface="Heebo" pitchFamily="2" charset="-79"/>
                <a:ea typeface="+mn-ea"/>
                <a:cs typeface="Heebo" pitchFamily="2" charset="-79"/>
              </a:rPr>
              <a:t>initiatives that seamlessly integrates with specialized tools for a comprehensive, global, and cross-vertical management experience laser focused on delivering business value &amp; impact!</a:t>
            </a: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FFFFFF"/>
              </a:solidFill>
              <a:effectLst/>
              <a:uLnTx/>
              <a:uFillTx/>
              <a:latin typeface="PT Sans"/>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FFFFFF"/>
              </a:solidFill>
              <a:effectLst/>
              <a:uLnTx/>
              <a:uFillTx/>
              <a:latin typeface="PT Sans"/>
              <a:ea typeface="+mn-ea"/>
              <a:cs typeface="+mn-cs"/>
            </a:endParaRPr>
          </a:p>
        </p:txBody>
      </p:sp>
      <p:sp>
        <p:nvSpPr>
          <p:cNvPr id="6" name="TextBox 5">
            <a:extLst>
              <a:ext uri="{FF2B5EF4-FFF2-40B4-BE49-F238E27FC236}">
                <a16:creationId xmlns:a16="http://schemas.microsoft.com/office/drawing/2014/main" id="{F98605CD-E9F5-CD90-7DDD-DE2AD4E12660}"/>
              </a:ext>
            </a:extLst>
          </p:cNvPr>
          <p:cNvSpPr txBox="1"/>
          <p:nvPr/>
        </p:nvSpPr>
        <p:spPr>
          <a:xfrm>
            <a:off x="444303" y="2702023"/>
            <a:ext cx="6617513" cy="477053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2AFA05"/>
              </a:buClr>
              <a:buSzPct val="130000"/>
              <a:buFont typeface="Wingdings" pitchFamily="2" charset="2"/>
              <a:buChar char="§"/>
              <a:tabLst/>
              <a:defRPr/>
            </a:pPr>
            <a:endParaRPr kumimoji="0" lang="en-US" sz="1400" b="0" i="0" u="none" strike="noStrike" kern="1200" cap="none" spc="0" normalizeH="0" baseline="0" noProof="0" dirty="0">
              <a:ln>
                <a:noFill/>
              </a:ln>
              <a:solidFill>
                <a:prstClr val="black">
                  <a:lumMod val="75000"/>
                  <a:lumOff val="25000"/>
                </a:prstClr>
              </a:solidFill>
              <a:effectLst/>
              <a:uLnTx/>
              <a:uFillTx/>
              <a:latin typeface="PT Sans" panose="020B0503020203020204" pitchFamily="34" charset="77"/>
              <a:ea typeface="+mn-ea"/>
              <a:cs typeface="Arial" pitchFamily="34" charset="0"/>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6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r>
              <a:rPr kumimoji="0" lang="en-GB" sz="1400" b="0" i="0" u="none" strike="noStrike" kern="1200" cap="none" spc="0" normalizeH="0" baseline="0" noProof="0" dirty="0" err="1">
                <a:ln>
                  <a:noFill/>
                </a:ln>
                <a:solidFill>
                  <a:srgbClr val="D2EBE5">
                    <a:lumMod val="25000"/>
                  </a:srgbClr>
                </a:solidFill>
                <a:effectLst/>
                <a:uLnTx/>
                <a:uFillTx/>
                <a:latin typeface="Heebo" pitchFamily="2" charset="-79"/>
                <a:ea typeface="+mn-ea"/>
                <a:cs typeface="Heebo" pitchFamily="2" charset="-79"/>
              </a:rPr>
              <a:t>QualiWare</a:t>
            </a:r>
            <a:r>
              <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 is an established market &amp; thought leader with 35 years of expertise in Enterprise Architecture, Business Process, Compliance and Digital Transformation serving a global client base with a modern approach.</a:t>
            </a: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r>
              <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Headquartered in Copenhagen Denmark with offices in New York, Toronto, London, Stockholm, Brisbane, Johannesburg, Sao Paulo and a robust partner channel to cover any region.</a:t>
            </a: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r>
              <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1000+ customers around the globe trust their business to </a:t>
            </a:r>
            <a:r>
              <a:rPr kumimoji="0" lang="en-GB" sz="1400" b="0" i="0" u="none" strike="noStrike" kern="1200" cap="none" spc="0" normalizeH="0" baseline="0" noProof="0" dirty="0" err="1">
                <a:ln>
                  <a:noFill/>
                </a:ln>
                <a:solidFill>
                  <a:srgbClr val="D2EBE5">
                    <a:lumMod val="25000"/>
                  </a:srgbClr>
                </a:solidFill>
                <a:effectLst/>
                <a:uLnTx/>
                <a:uFillTx/>
                <a:latin typeface="Heebo" pitchFamily="2" charset="-79"/>
                <a:ea typeface="+mn-ea"/>
                <a:cs typeface="Heebo" pitchFamily="2" charset="-79"/>
              </a:rPr>
              <a:t>QualiWare</a:t>
            </a:r>
            <a:r>
              <a:rPr kumimoji="0" lang="en-GB" sz="14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a:t>
            </a: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6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6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r>
              <a:rPr kumimoji="0" lang="en-GB" sz="1600" b="0"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	</a:t>
            </a:r>
            <a:r>
              <a:rPr kumimoji="0" lang="en-GB" sz="1600" b="1"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     “</a:t>
            </a:r>
            <a:r>
              <a:rPr kumimoji="0" lang="en-GB" sz="1600" b="1" i="0" u="none" strike="noStrike" kern="1200" cap="none" spc="0" normalizeH="0" baseline="0" noProof="0" dirty="0" err="1">
                <a:ln>
                  <a:noFill/>
                </a:ln>
                <a:solidFill>
                  <a:srgbClr val="D2EBE5">
                    <a:lumMod val="25000"/>
                  </a:srgbClr>
                </a:solidFill>
                <a:effectLst/>
                <a:uLnTx/>
                <a:uFillTx/>
                <a:latin typeface="Heebo" pitchFamily="2" charset="-79"/>
                <a:ea typeface="+mn-ea"/>
                <a:cs typeface="Heebo" pitchFamily="2" charset="-79"/>
              </a:rPr>
              <a:t>QualiWare</a:t>
            </a:r>
            <a:r>
              <a:rPr kumimoji="0" lang="en-GB" sz="1600" b="1"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 is the brain of our company”</a:t>
            </a:r>
          </a:p>
          <a:p>
            <a:pPr marL="0" marR="0" lvl="0" indent="0" algn="thaiDist" defTabSz="914400" rtl="0" eaLnBrk="1" fontAlgn="auto" latinLnBrk="0" hangingPunct="1">
              <a:lnSpc>
                <a:spcPct val="100000"/>
              </a:lnSpc>
              <a:spcBef>
                <a:spcPts val="0"/>
              </a:spcBef>
              <a:spcAft>
                <a:spcPts val="0"/>
              </a:spcAft>
              <a:buClrTx/>
              <a:buSzPct val="130000"/>
              <a:buFontTx/>
              <a:buNone/>
              <a:tabLst/>
              <a:defRPr/>
            </a:pPr>
            <a:r>
              <a:rPr kumimoji="0" lang="en-GB" sz="1600" b="1" i="0" u="none" strike="noStrike" kern="1200" cap="none" spc="0" normalizeH="0" baseline="0" noProof="0" dirty="0">
                <a:ln>
                  <a:noFill/>
                </a:ln>
                <a:solidFill>
                  <a:srgbClr val="D2EBE5">
                    <a:lumMod val="25000"/>
                  </a:srgbClr>
                </a:solidFill>
                <a:effectLst/>
                <a:uLnTx/>
                <a:uFillTx/>
                <a:latin typeface="Heebo" pitchFamily="2" charset="-79"/>
                <a:ea typeface="+mn-ea"/>
                <a:cs typeface="Heebo" pitchFamily="2" charset="-79"/>
              </a:rPr>
              <a:t>                   Oliver Loukota - Enterprise Architect , Q beyond</a:t>
            </a: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a:p>
            <a:pPr marL="285750" marR="0" lvl="0" indent="-285750" algn="thaiDist" defTabSz="914400" rtl="0" eaLnBrk="1" fontAlgn="auto" latinLnBrk="0" hangingPunct="1">
              <a:lnSpc>
                <a:spcPct val="100000"/>
              </a:lnSpc>
              <a:spcBef>
                <a:spcPts val="0"/>
              </a:spcBef>
              <a:spcAft>
                <a:spcPts val="0"/>
              </a:spcAft>
              <a:buClrTx/>
              <a:buSzPct val="130000"/>
              <a:buFont typeface="Wingdings" pitchFamily="2" charset="2"/>
              <a:buChar char="§"/>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a:p>
            <a:pPr marL="285750" marR="0" lvl="0" indent="-285750" algn="thaiDist" defTabSz="914400" rtl="0" eaLnBrk="1" fontAlgn="auto" latinLnBrk="0" hangingPunct="1">
              <a:lnSpc>
                <a:spcPct val="100000"/>
              </a:lnSpc>
              <a:spcBef>
                <a:spcPts val="0"/>
              </a:spcBef>
              <a:spcAft>
                <a:spcPts val="0"/>
              </a:spcAft>
              <a:buClrTx/>
              <a:buSzPct val="130000"/>
              <a:buFont typeface="Wingdings" pitchFamily="2" charset="2"/>
              <a:buChar char="§"/>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a:p>
            <a:pPr marL="285750" marR="0" lvl="0" indent="-285750" algn="thaiDist" defTabSz="914400" rtl="0" eaLnBrk="1" fontAlgn="auto" latinLnBrk="0" hangingPunct="1">
              <a:lnSpc>
                <a:spcPct val="100000"/>
              </a:lnSpc>
              <a:spcBef>
                <a:spcPts val="0"/>
              </a:spcBef>
              <a:spcAft>
                <a:spcPts val="0"/>
              </a:spcAft>
              <a:buClrTx/>
              <a:buSzPct val="130000"/>
              <a:buFont typeface="Wingdings" pitchFamily="2" charset="2"/>
              <a:buChar char="§"/>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a:p>
            <a:pPr marL="0" marR="0" lvl="0" indent="0" algn="thaiDist" defTabSz="914400" rtl="0" eaLnBrk="1" fontAlgn="auto" latinLnBrk="0" hangingPunct="1">
              <a:lnSpc>
                <a:spcPct val="100000"/>
              </a:lnSpc>
              <a:spcBef>
                <a:spcPts val="0"/>
              </a:spcBef>
              <a:spcAft>
                <a:spcPts val="0"/>
              </a:spcAft>
              <a:buClrTx/>
              <a:buSzPct val="130000"/>
              <a:buFontTx/>
              <a:buNone/>
              <a:tabLst/>
              <a:defRPr/>
            </a:pPr>
            <a:endParaRPr kumimoji="0" lang="en-GB" sz="1400" b="0" i="0" u="none" strike="noStrike" kern="1200" cap="none" spc="0" normalizeH="0" baseline="0" noProof="0" dirty="0">
              <a:ln>
                <a:noFill/>
              </a:ln>
              <a:solidFill>
                <a:srgbClr val="000000"/>
              </a:solidFill>
              <a:effectLst/>
              <a:uLnTx/>
              <a:uFillTx/>
              <a:latin typeface="PT Sans" panose="020B0503020203020204" pitchFamily="34" charset="77"/>
              <a:ea typeface="+mn-ea"/>
              <a:cs typeface="+mn-cs"/>
            </a:endParaRPr>
          </a:p>
        </p:txBody>
      </p:sp>
      <p:sp>
        <p:nvSpPr>
          <p:cNvPr id="18" name="Rectangle 17">
            <a:extLst>
              <a:ext uri="{FF2B5EF4-FFF2-40B4-BE49-F238E27FC236}">
                <a16:creationId xmlns:a16="http://schemas.microsoft.com/office/drawing/2014/main" id="{E5ACBB62-00EB-1032-5407-C0DBEDB058E0}"/>
              </a:ext>
            </a:extLst>
          </p:cNvPr>
          <p:cNvSpPr/>
          <p:nvPr/>
        </p:nvSpPr>
        <p:spPr>
          <a:xfrm>
            <a:off x="1461052" y="-13034598"/>
            <a:ext cx="145289" cy="3035300"/>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C627233A-598D-BFB4-3E2B-33C30D474D2E}"/>
              </a:ext>
            </a:extLst>
          </p:cNvPr>
          <p:cNvSpPr/>
          <p:nvPr/>
        </p:nvSpPr>
        <p:spPr>
          <a:xfrm flipH="1">
            <a:off x="1122351" y="-7602647"/>
            <a:ext cx="137121" cy="1104729"/>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D524E2E-74AF-EC6B-DA9B-D62F29F0F075}"/>
              </a:ext>
            </a:extLst>
          </p:cNvPr>
          <p:cNvSpPr/>
          <p:nvPr/>
        </p:nvSpPr>
        <p:spPr>
          <a:xfrm flipH="1">
            <a:off x="2318205" y="-8886767"/>
            <a:ext cx="100976" cy="1248029"/>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62FBF25F-BB43-0742-8F87-EC9883CC4F34}"/>
              </a:ext>
            </a:extLst>
          </p:cNvPr>
          <p:cNvSpPr/>
          <p:nvPr/>
        </p:nvSpPr>
        <p:spPr>
          <a:xfrm>
            <a:off x="4594965" y="-7602647"/>
            <a:ext cx="91402" cy="1248029"/>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26797D7-D4AB-4C9B-D238-AA9E955884B6}"/>
              </a:ext>
            </a:extLst>
          </p:cNvPr>
          <p:cNvSpPr/>
          <p:nvPr/>
        </p:nvSpPr>
        <p:spPr>
          <a:xfrm flipH="1">
            <a:off x="4365578" y="-10715786"/>
            <a:ext cx="72644" cy="1432975"/>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6C46E7C8-207B-7281-6BA2-83C6D48CAF6C}"/>
              </a:ext>
            </a:extLst>
          </p:cNvPr>
          <p:cNvSpPr/>
          <p:nvPr/>
        </p:nvSpPr>
        <p:spPr>
          <a:xfrm flipH="1">
            <a:off x="5585466" y="-9921173"/>
            <a:ext cx="100972" cy="1380221"/>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FB100E1-FDED-8C4B-B879-0DAD1E19740F}"/>
              </a:ext>
            </a:extLst>
          </p:cNvPr>
          <p:cNvSpPr/>
          <p:nvPr/>
        </p:nvSpPr>
        <p:spPr>
          <a:xfrm flipH="1">
            <a:off x="6549271" y="-11792718"/>
            <a:ext cx="100970" cy="2070014"/>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738C194-6AC7-026B-D935-720E0758E05E}"/>
              </a:ext>
            </a:extLst>
          </p:cNvPr>
          <p:cNvSpPr/>
          <p:nvPr/>
        </p:nvSpPr>
        <p:spPr>
          <a:xfrm>
            <a:off x="8602636" y="-8783129"/>
            <a:ext cx="137121" cy="1587372"/>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0CD37E61-7816-7FC5-A37D-8461D6E03BBF}"/>
              </a:ext>
            </a:extLst>
          </p:cNvPr>
          <p:cNvSpPr/>
          <p:nvPr/>
        </p:nvSpPr>
        <p:spPr>
          <a:xfrm flipH="1">
            <a:off x="4986952" y="-9932537"/>
            <a:ext cx="100974" cy="1081281"/>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C5AADC17-36A8-5E4E-2DBD-552AB846CA65}"/>
              </a:ext>
            </a:extLst>
          </p:cNvPr>
          <p:cNvSpPr/>
          <p:nvPr/>
        </p:nvSpPr>
        <p:spPr>
          <a:xfrm>
            <a:off x="10135801" y="-13034598"/>
            <a:ext cx="145290" cy="3688082"/>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FDF8F9E5-EABA-169A-2DF8-01F6E0537A7E}"/>
              </a:ext>
            </a:extLst>
          </p:cNvPr>
          <p:cNvSpPr/>
          <p:nvPr/>
        </p:nvSpPr>
        <p:spPr>
          <a:xfrm>
            <a:off x="4818802" y="-13670493"/>
            <a:ext cx="145290" cy="3688082"/>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9" name="Picture 48">
            <a:extLst>
              <a:ext uri="{FF2B5EF4-FFF2-40B4-BE49-F238E27FC236}">
                <a16:creationId xmlns:a16="http://schemas.microsoft.com/office/drawing/2014/main" id="{D3BF8428-3416-3FC0-5E3F-285BF0120E7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20694146">
            <a:off x="-1" y="-4944890"/>
            <a:ext cx="12192000" cy="4413250"/>
          </a:xfrm>
          <a:prstGeom prst="rect">
            <a:avLst/>
          </a:prstGeom>
        </p:spPr>
      </p:pic>
      <p:sp>
        <p:nvSpPr>
          <p:cNvPr id="50" name="TextBox 49">
            <a:extLst>
              <a:ext uri="{FF2B5EF4-FFF2-40B4-BE49-F238E27FC236}">
                <a16:creationId xmlns:a16="http://schemas.microsoft.com/office/drawing/2014/main" id="{F75DDF73-4F82-A7DC-F734-03ACF6C1E9A9}"/>
              </a:ext>
            </a:extLst>
          </p:cNvPr>
          <p:cNvSpPr txBox="1"/>
          <p:nvPr/>
        </p:nvSpPr>
        <p:spPr>
          <a:xfrm>
            <a:off x="938300" y="-15132002"/>
            <a:ext cx="5953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USA</a:t>
            </a:r>
          </a:p>
        </p:txBody>
      </p:sp>
      <p:sp>
        <p:nvSpPr>
          <p:cNvPr id="51" name="TextBox 50">
            <a:extLst>
              <a:ext uri="{FF2B5EF4-FFF2-40B4-BE49-F238E27FC236}">
                <a16:creationId xmlns:a16="http://schemas.microsoft.com/office/drawing/2014/main" id="{7B622C6A-E9B6-59C2-BCC3-9B29BC624384}"/>
              </a:ext>
            </a:extLst>
          </p:cNvPr>
          <p:cNvSpPr txBox="1"/>
          <p:nvPr/>
        </p:nvSpPr>
        <p:spPr>
          <a:xfrm>
            <a:off x="1373196" y="-14698468"/>
            <a:ext cx="8004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Canada</a:t>
            </a:r>
          </a:p>
        </p:txBody>
      </p:sp>
      <p:sp>
        <p:nvSpPr>
          <p:cNvPr id="52" name="TextBox 51">
            <a:extLst>
              <a:ext uri="{FF2B5EF4-FFF2-40B4-BE49-F238E27FC236}">
                <a16:creationId xmlns:a16="http://schemas.microsoft.com/office/drawing/2014/main" id="{63E4575D-0F97-0FFF-C6FD-B22BF3D27667}"/>
              </a:ext>
            </a:extLst>
          </p:cNvPr>
          <p:cNvSpPr txBox="1"/>
          <p:nvPr/>
        </p:nvSpPr>
        <p:spPr>
          <a:xfrm>
            <a:off x="4438222" y="-15206805"/>
            <a:ext cx="44039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UK</a:t>
            </a:r>
          </a:p>
        </p:txBody>
      </p:sp>
      <p:sp>
        <p:nvSpPr>
          <p:cNvPr id="53" name="TextBox 52">
            <a:extLst>
              <a:ext uri="{FF2B5EF4-FFF2-40B4-BE49-F238E27FC236}">
                <a16:creationId xmlns:a16="http://schemas.microsoft.com/office/drawing/2014/main" id="{8FF8322A-FFE8-B17B-38D9-8005B028C195}"/>
              </a:ext>
            </a:extLst>
          </p:cNvPr>
          <p:cNvSpPr txBox="1"/>
          <p:nvPr/>
        </p:nvSpPr>
        <p:spPr>
          <a:xfrm>
            <a:off x="4986952" y="-15495854"/>
            <a:ext cx="161904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Denmark (HQ)</a:t>
            </a:r>
          </a:p>
        </p:txBody>
      </p:sp>
      <p:sp>
        <p:nvSpPr>
          <p:cNvPr id="54" name="TextBox 53">
            <a:extLst>
              <a:ext uri="{FF2B5EF4-FFF2-40B4-BE49-F238E27FC236}">
                <a16:creationId xmlns:a16="http://schemas.microsoft.com/office/drawing/2014/main" id="{9CC92763-59DA-C31A-A705-D591B06796A0}"/>
              </a:ext>
            </a:extLst>
          </p:cNvPr>
          <p:cNvSpPr txBox="1"/>
          <p:nvPr/>
        </p:nvSpPr>
        <p:spPr>
          <a:xfrm>
            <a:off x="4819836" y="-14989914"/>
            <a:ext cx="76114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France</a:t>
            </a:r>
          </a:p>
        </p:txBody>
      </p:sp>
      <p:sp>
        <p:nvSpPr>
          <p:cNvPr id="55" name="TextBox 54">
            <a:extLst>
              <a:ext uri="{FF2B5EF4-FFF2-40B4-BE49-F238E27FC236}">
                <a16:creationId xmlns:a16="http://schemas.microsoft.com/office/drawing/2014/main" id="{272EA0BA-C905-4DBC-D66B-7ED261CF9FF6}"/>
              </a:ext>
            </a:extLst>
          </p:cNvPr>
          <p:cNvSpPr txBox="1"/>
          <p:nvPr/>
        </p:nvSpPr>
        <p:spPr>
          <a:xfrm>
            <a:off x="5183808" y="-14775331"/>
            <a:ext cx="91386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Sweden</a:t>
            </a:r>
          </a:p>
        </p:txBody>
      </p:sp>
      <p:sp>
        <p:nvSpPr>
          <p:cNvPr id="56" name="TextBox 55">
            <a:extLst>
              <a:ext uri="{FF2B5EF4-FFF2-40B4-BE49-F238E27FC236}">
                <a16:creationId xmlns:a16="http://schemas.microsoft.com/office/drawing/2014/main" id="{A7858B10-0846-CB52-949E-178C44DA48AB}"/>
              </a:ext>
            </a:extLst>
          </p:cNvPr>
          <p:cNvSpPr txBox="1"/>
          <p:nvPr/>
        </p:nvSpPr>
        <p:spPr>
          <a:xfrm>
            <a:off x="2418515" y="-14993503"/>
            <a:ext cx="98444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Brazil</a:t>
            </a:r>
          </a:p>
        </p:txBody>
      </p:sp>
      <p:sp>
        <p:nvSpPr>
          <p:cNvPr id="57" name="TextBox 56">
            <a:extLst>
              <a:ext uri="{FF2B5EF4-FFF2-40B4-BE49-F238E27FC236}">
                <a16:creationId xmlns:a16="http://schemas.microsoft.com/office/drawing/2014/main" id="{52456558-EF68-74CA-E561-CE56DBC246B3}"/>
              </a:ext>
            </a:extLst>
          </p:cNvPr>
          <p:cNvSpPr txBox="1"/>
          <p:nvPr/>
        </p:nvSpPr>
        <p:spPr>
          <a:xfrm>
            <a:off x="5700972" y="-14969252"/>
            <a:ext cx="91386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Ukraine</a:t>
            </a:r>
          </a:p>
        </p:txBody>
      </p:sp>
      <p:sp>
        <p:nvSpPr>
          <p:cNvPr id="58" name="TextBox 57">
            <a:extLst>
              <a:ext uri="{FF2B5EF4-FFF2-40B4-BE49-F238E27FC236}">
                <a16:creationId xmlns:a16="http://schemas.microsoft.com/office/drawing/2014/main" id="{EA68F457-ED9E-A947-793F-4A11A58BB7D9}"/>
              </a:ext>
            </a:extLst>
          </p:cNvPr>
          <p:cNvSpPr txBox="1"/>
          <p:nvPr/>
        </p:nvSpPr>
        <p:spPr>
          <a:xfrm>
            <a:off x="6734824" y="-15234104"/>
            <a:ext cx="204985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474747"/>
                </a:solidFill>
                <a:effectLst/>
                <a:uLnTx/>
                <a:uFillTx/>
                <a:latin typeface="PT Sans" panose="020B0503020203020204" pitchFamily="34" charset="77"/>
                <a:ea typeface="+mn-ea"/>
                <a:cs typeface="+mn-cs"/>
              </a:rPr>
              <a:t>United Arab Emirates </a:t>
            </a:r>
            <a:endPar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endParaRPr>
          </a:p>
        </p:txBody>
      </p:sp>
      <p:sp>
        <p:nvSpPr>
          <p:cNvPr id="59" name="TextBox 58">
            <a:extLst>
              <a:ext uri="{FF2B5EF4-FFF2-40B4-BE49-F238E27FC236}">
                <a16:creationId xmlns:a16="http://schemas.microsoft.com/office/drawing/2014/main" id="{4607A4D0-AAD8-F774-AC82-CE9F4AA5F09C}"/>
              </a:ext>
            </a:extLst>
          </p:cNvPr>
          <p:cNvSpPr txBox="1"/>
          <p:nvPr/>
        </p:nvSpPr>
        <p:spPr>
          <a:xfrm>
            <a:off x="9181392" y="-15071638"/>
            <a:ext cx="118418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Korea</a:t>
            </a:r>
          </a:p>
        </p:txBody>
      </p:sp>
      <p:sp>
        <p:nvSpPr>
          <p:cNvPr id="60" name="TextBox 59">
            <a:extLst>
              <a:ext uri="{FF2B5EF4-FFF2-40B4-BE49-F238E27FC236}">
                <a16:creationId xmlns:a16="http://schemas.microsoft.com/office/drawing/2014/main" id="{645B8B55-293A-FA06-E081-13905AC2E5D1}"/>
              </a:ext>
            </a:extLst>
          </p:cNvPr>
          <p:cNvSpPr txBox="1"/>
          <p:nvPr/>
        </p:nvSpPr>
        <p:spPr>
          <a:xfrm>
            <a:off x="10563511" y="-15210138"/>
            <a:ext cx="118418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Australia</a:t>
            </a:r>
          </a:p>
        </p:txBody>
      </p:sp>
      <p:sp>
        <p:nvSpPr>
          <p:cNvPr id="61" name="TextBox 60">
            <a:extLst>
              <a:ext uri="{FF2B5EF4-FFF2-40B4-BE49-F238E27FC236}">
                <a16:creationId xmlns:a16="http://schemas.microsoft.com/office/drawing/2014/main" id="{FF9FC294-7B43-4A9B-3F1B-EED6571879A5}"/>
              </a:ext>
            </a:extLst>
          </p:cNvPr>
          <p:cNvSpPr txBox="1"/>
          <p:nvPr/>
        </p:nvSpPr>
        <p:spPr>
          <a:xfrm>
            <a:off x="8981911" y="-14783195"/>
            <a:ext cx="118418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Vietnam</a:t>
            </a:r>
          </a:p>
        </p:txBody>
      </p:sp>
      <p:sp>
        <p:nvSpPr>
          <p:cNvPr id="62" name="TextBox 61">
            <a:extLst>
              <a:ext uri="{FF2B5EF4-FFF2-40B4-BE49-F238E27FC236}">
                <a16:creationId xmlns:a16="http://schemas.microsoft.com/office/drawing/2014/main" id="{8E986406-D9C5-D101-A422-CEB83752BE57}"/>
              </a:ext>
            </a:extLst>
          </p:cNvPr>
          <p:cNvSpPr txBox="1"/>
          <p:nvPr/>
        </p:nvSpPr>
        <p:spPr>
          <a:xfrm>
            <a:off x="5724944" y="-14607018"/>
            <a:ext cx="118418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DK" sz="1200" b="0" i="0" u="none" strike="noStrike" kern="1200" cap="none" spc="0" normalizeH="0" baseline="0" noProof="0">
                <a:ln>
                  <a:noFill/>
                </a:ln>
                <a:solidFill>
                  <a:srgbClr val="000000"/>
                </a:solidFill>
                <a:effectLst/>
                <a:uLnTx/>
                <a:uFillTx/>
                <a:latin typeface="PT Sans" panose="020B0503020203020204" pitchFamily="34" charset="77"/>
                <a:ea typeface="+mn-ea"/>
                <a:cs typeface="+mn-cs"/>
              </a:rPr>
              <a:t>South Africa</a:t>
            </a:r>
          </a:p>
        </p:txBody>
      </p:sp>
      <p:sp>
        <p:nvSpPr>
          <p:cNvPr id="5" name="Rectangle 4">
            <a:extLst>
              <a:ext uri="{FF2B5EF4-FFF2-40B4-BE49-F238E27FC236}">
                <a16:creationId xmlns:a16="http://schemas.microsoft.com/office/drawing/2014/main" id="{5A4E0C06-DDD2-4CBC-B125-ADB99D06B505}"/>
              </a:ext>
            </a:extLst>
          </p:cNvPr>
          <p:cNvSpPr/>
          <p:nvPr/>
        </p:nvSpPr>
        <p:spPr>
          <a:xfrm flipH="1">
            <a:off x="3968190" y="-1638207"/>
            <a:ext cx="45720" cy="1039054"/>
          </a:xfrm>
          <a:prstGeom prst="rect">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15220904-D464-0BD1-83D7-5B313239C441}"/>
              </a:ext>
            </a:extLst>
          </p:cNvPr>
          <p:cNvGrpSpPr/>
          <p:nvPr/>
        </p:nvGrpSpPr>
        <p:grpSpPr>
          <a:xfrm>
            <a:off x="1935700" y="-3560669"/>
            <a:ext cx="2659265" cy="3189669"/>
            <a:chOff x="547793" y="2082373"/>
            <a:chExt cx="2659265" cy="3189669"/>
          </a:xfrm>
        </p:grpSpPr>
        <p:sp>
          <p:nvSpPr>
            <p:cNvPr id="9" name="Rectangle 8">
              <a:extLst>
                <a:ext uri="{FF2B5EF4-FFF2-40B4-BE49-F238E27FC236}">
                  <a16:creationId xmlns:a16="http://schemas.microsoft.com/office/drawing/2014/main" id="{945C6CBC-362D-0C60-6365-E0827C4A538F}"/>
                </a:ext>
              </a:extLst>
            </p:cNvPr>
            <p:cNvSpPr/>
            <p:nvPr/>
          </p:nvSpPr>
          <p:spPr>
            <a:xfrm>
              <a:off x="550613" y="3625146"/>
              <a:ext cx="2609434" cy="164689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83A761A-8309-DD10-15FE-1142018B2220}"/>
                </a:ext>
              </a:extLst>
            </p:cNvPr>
            <p:cNvSpPr txBox="1"/>
            <p:nvPr/>
          </p:nvSpPr>
          <p:spPr>
            <a:xfrm>
              <a:off x="547793" y="4060889"/>
              <a:ext cx="2659265" cy="938719"/>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Digital Twin (DTO)</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Process Optimization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Seamless integration with Power BI</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AR App: Instant knowledge and guidance in the field</a:t>
              </a:r>
            </a:p>
          </p:txBody>
        </p:sp>
        <p:sp>
          <p:nvSpPr>
            <p:cNvPr id="11" name="Oval 10">
              <a:extLst>
                <a:ext uri="{FF2B5EF4-FFF2-40B4-BE49-F238E27FC236}">
                  <a16:creationId xmlns:a16="http://schemas.microsoft.com/office/drawing/2014/main" id="{5327F0A7-E6A9-296C-C812-95417AFD0B4F}"/>
                </a:ext>
              </a:extLst>
            </p:cNvPr>
            <p:cNvSpPr/>
            <p:nvPr/>
          </p:nvSpPr>
          <p:spPr>
            <a:xfrm>
              <a:off x="933911" y="2082373"/>
              <a:ext cx="1849120" cy="184912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5D9704-7D6D-903C-4583-F1D2162828F8}"/>
                </a:ext>
              </a:extLst>
            </p:cNvPr>
            <p:cNvSpPr txBox="1">
              <a:spLocks noChangeAspect="1"/>
            </p:cNvSpPr>
            <p:nvPr/>
          </p:nvSpPr>
          <p:spPr>
            <a:xfrm>
              <a:off x="933911" y="2843983"/>
              <a:ext cx="184912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PT Sans" panose="020B0503020203020204" pitchFamily="34" charset="77"/>
                  <a:ea typeface="Open Sans" charset="0"/>
                  <a:cs typeface="Open Sans" charset="0"/>
                </a:rPr>
                <a:t>Manufacturing</a:t>
              </a:r>
            </a:p>
          </p:txBody>
        </p:sp>
      </p:grpSp>
      <p:grpSp>
        <p:nvGrpSpPr>
          <p:cNvPr id="13" name="Group 12">
            <a:extLst>
              <a:ext uri="{FF2B5EF4-FFF2-40B4-BE49-F238E27FC236}">
                <a16:creationId xmlns:a16="http://schemas.microsoft.com/office/drawing/2014/main" id="{9CE070A4-8551-C7A7-41C0-6FE657B84291}"/>
              </a:ext>
            </a:extLst>
          </p:cNvPr>
          <p:cNvGrpSpPr/>
          <p:nvPr/>
        </p:nvGrpSpPr>
        <p:grpSpPr>
          <a:xfrm>
            <a:off x="5686438" y="-4856936"/>
            <a:ext cx="2659265" cy="3127955"/>
            <a:chOff x="3217189" y="2132455"/>
            <a:chExt cx="2659265" cy="3127955"/>
          </a:xfrm>
        </p:grpSpPr>
        <p:sp>
          <p:nvSpPr>
            <p:cNvPr id="14" name="Rectangle 13">
              <a:extLst>
                <a:ext uri="{FF2B5EF4-FFF2-40B4-BE49-F238E27FC236}">
                  <a16:creationId xmlns:a16="http://schemas.microsoft.com/office/drawing/2014/main" id="{2898418C-F4C9-A7A5-47D1-6D9352E0E01F}"/>
                </a:ext>
              </a:extLst>
            </p:cNvPr>
            <p:cNvSpPr/>
            <p:nvPr/>
          </p:nvSpPr>
          <p:spPr>
            <a:xfrm>
              <a:off x="3262207" y="3610344"/>
              <a:ext cx="2609434" cy="165006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FA6BB9C-562F-1148-7027-0B3662C0FEBF}"/>
                </a:ext>
              </a:extLst>
            </p:cNvPr>
            <p:cNvSpPr txBox="1"/>
            <p:nvPr/>
          </p:nvSpPr>
          <p:spPr>
            <a:xfrm>
              <a:off x="3217189" y="4047615"/>
              <a:ext cx="2659265" cy="769441"/>
            </a:xfrm>
            <a:prstGeom prst="rect">
              <a:avLst/>
            </a:prstGeom>
            <a:noFill/>
          </p:spPr>
          <p:txBody>
            <a:bodyPr wrap="square" lIns="91440" tIns="45720" rIns="91440" bIns="45720" rtlCol="0" anchor="t">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DORA compliance desktop</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IT risk management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Digitalization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Risk &amp; Compliance management</a:t>
              </a:r>
            </a:p>
          </p:txBody>
        </p:sp>
        <p:sp>
          <p:nvSpPr>
            <p:cNvPr id="22" name="Oval 21">
              <a:extLst>
                <a:ext uri="{FF2B5EF4-FFF2-40B4-BE49-F238E27FC236}">
                  <a16:creationId xmlns:a16="http://schemas.microsoft.com/office/drawing/2014/main" id="{0108A318-AC6C-592F-72E7-356437DDC28B}"/>
                </a:ext>
              </a:extLst>
            </p:cNvPr>
            <p:cNvSpPr/>
            <p:nvPr/>
          </p:nvSpPr>
          <p:spPr>
            <a:xfrm>
              <a:off x="3565655" y="2132455"/>
              <a:ext cx="1849120" cy="1849120"/>
            </a:xfrm>
            <a:prstGeom prst="ellipse">
              <a:avLst/>
            </a:prstGeom>
            <a:solidFill>
              <a:srgbClr val="EDCF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dirty="0">
                <a:ln>
                  <a:noFill/>
                </a:ln>
                <a:solidFill>
                  <a:srgbClr val="4C888A"/>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4401582C-53B6-DBBB-D03E-E8CCBA293340}"/>
                </a:ext>
              </a:extLst>
            </p:cNvPr>
            <p:cNvSpPr txBox="1">
              <a:spLocks noChangeAspect="1"/>
            </p:cNvSpPr>
            <p:nvPr/>
          </p:nvSpPr>
          <p:spPr>
            <a:xfrm>
              <a:off x="3565655" y="2894065"/>
              <a:ext cx="184912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PT Sans" panose="020B0503020203020204" pitchFamily="34" charset="77"/>
                  <a:ea typeface="Open Sans" charset="0"/>
                  <a:cs typeface="Open Sans" charset="0"/>
                </a:rPr>
                <a:t>Finance</a:t>
              </a:r>
            </a:p>
          </p:txBody>
        </p:sp>
      </p:grpSp>
      <p:grpSp>
        <p:nvGrpSpPr>
          <p:cNvPr id="28" name="Group 27">
            <a:extLst>
              <a:ext uri="{FF2B5EF4-FFF2-40B4-BE49-F238E27FC236}">
                <a16:creationId xmlns:a16="http://schemas.microsoft.com/office/drawing/2014/main" id="{30FE75FE-9990-18AE-61E8-A76E67334397}"/>
              </a:ext>
            </a:extLst>
          </p:cNvPr>
          <p:cNvGrpSpPr/>
          <p:nvPr/>
        </p:nvGrpSpPr>
        <p:grpSpPr>
          <a:xfrm>
            <a:off x="596989" y="-7698326"/>
            <a:ext cx="2659265" cy="3142993"/>
            <a:chOff x="5960341" y="2132455"/>
            <a:chExt cx="2659265" cy="3142993"/>
          </a:xfrm>
        </p:grpSpPr>
        <p:sp>
          <p:nvSpPr>
            <p:cNvPr id="30" name="Rectangle 29">
              <a:extLst>
                <a:ext uri="{FF2B5EF4-FFF2-40B4-BE49-F238E27FC236}">
                  <a16:creationId xmlns:a16="http://schemas.microsoft.com/office/drawing/2014/main" id="{1965F1FF-4FB0-C332-D6E5-BE4AEDE4CFA3}"/>
                </a:ext>
              </a:extLst>
            </p:cNvPr>
            <p:cNvSpPr/>
            <p:nvPr/>
          </p:nvSpPr>
          <p:spPr>
            <a:xfrm>
              <a:off x="5960341" y="3625382"/>
              <a:ext cx="2609434" cy="165006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37A55679-D6B4-60B3-88D8-B7ED759D5FE9}"/>
                </a:ext>
              </a:extLst>
            </p:cNvPr>
            <p:cNvSpPr txBox="1"/>
            <p:nvPr/>
          </p:nvSpPr>
          <p:spPr>
            <a:xfrm>
              <a:off x="5960341" y="4047615"/>
              <a:ext cx="2659265" cy="938719"/>
            </a:xfrm>
            <a:prstGeom prst="rect">
              <a:avLst/>
            </a:prstGeom>
            <a:noFill/>
          </p:spPr>
          <p:txBody>
            <a:bodyPr wrap="square" lIns="91440" tIns="45720" rIns="91440" bIns="45720" rtlCol="0" anchor="t">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Defence: NATO Architecture Framework</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Resource optimization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Compliance</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Data Architecture</a:t>
              </a:r>
            </a:p>
          </p:txBody>
        </p:sp>
        <p:sp>
          <p:nvSpPr>
            <p:cNvPr id="34" name="Oval 33">
              <a:extLst>
                <a:ext uri="{FF2B5EF4-FFF2-40B4-BE49-F238E27FC236}">
                  <a16:creationId xmlns:a16="http://schemas.microsoft.com/office/drawing/2014/main" id="{9D4DCA92-CE25-CA40-459E-F708E2A174D1}"/>
                </a:ext>
              </a:extLst>
            </p:cNvPr>
            <p:cNvSpPr/>
            <p:nvPr/>
          </p:nvSpPr>
          <p:spPr>
            <a:xfrm>
              <a:off x="6271155" y="2132455"/>
              <a:ext cx="1849120" cy="1849120"/>
            </a:xfrm>
            <a:prstGeom prst="ellipse">
              <a:avLst/>
            </a:prstGeom>
            <a:solidFill>
              <a:srgbClr val="2B67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BF09B200-251F-8910-1486-324E8F3D1D76}"/>
                </a:ext>
              </a:extLst>
            </p:cNvPr>
            <p:cNvSpPr txBox="1">
              <a:spLocks noChangeAspect="1"/>
            </p:cNvSpPr>
            <p:nvPr/>
          </p:nvSpPr>
          <p:spPr>
            <a:xfrm>
              <a:off x="6271155" y="2894065"/>
              <a:ext cx="184912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PT Sans" panose="020B0503020203020204" pitchFamily="34" charset="77"/>
                  <a:ea typeface="Open Sans" charset="0"/>
                  <a:cs typeface="Open Sans" charset="0"/>
                </a:rPr>
                <a:t>Government</a:t>
              </a:r>
            </a:p>
          </p:txBody>
        </p:sp>
      </p:grpSp>
      <p:grpSp>
        <p:nvGrpSpPr>
          <p:cNvPr id="37" name="Group 36">
            <a:extLst>
              <a:ext uri="{FF2B5EF4-FFF2-40B4-BE49-F238E27FC236}">
                <a16:creationId xmlns:a16="http://schemas.microsoft.com/office/drawing/2014/main" id="{C2342C67-3676-C1ED-381D-CA06D1C16053}"/>
              </a:ext>
            </a:extLst>
          </p:cNvPr>
          <p:cNvGrpSpPr/>
          <p:nvPr/>
        </p:nvGrpSpPr>
        <p:grpSpPr>
          <a:xfrm>
            <a:off x="7343970" y="-9894835"/>
            <a:ext cx="2654452" cy="3142993"/>
            <a:chOff x="8703029" y="2132455"/>
            <a:chExt cx="2654452" cy="3142993"/>
          </a:xfrm>
        </p:grpSpPr>
        <p:sp>
          <p:nvSpPr>
            <p:cNvPr id="38" name="Rectangle 37">
              <a:extLst>
                <a:ext uri="{FF2B5EF4-FFF2-40B4-BE49-F238E27FC236}">
                  <a16:creationId xmlns:a16="http://schemas.microsoft.com/office/drawing/2014/main" id="{6D8EFD34-66C3-605F-E244-56C9D5A89F58}"/>
                </a:ext>
              </a:extLst>
            </p:cNvPr>
            <p:cNvSpPr/>
            <p:nvPr/>
          </p:nvSpPr>
          <p:spPr>
            <a:xfrm>
              <a:off x="8703029" y="3625382"/>
              <a:ext cx="2609434" cy="165006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B4DE6B9F-3328-8DCF-431F-78924871B23E}"/>
                </a:ext>
              </a:extLst>
            </p:cNvPr>
            <p:cNvSpPr txBox="1"/>
            <p:nvPr/>
          </p:nvSpPr>
          <p:spPr>
            <a:xfrm>
              <a:off x="8758218" y="4047615"/>
              <a:ext cx="2599263" cy="1107996"/>
            </a:xfrm>
            <a:prstGeom prst="rect">
              <a:avLst/>
            </a:prstGeom>
            <a:noFill/>
          </p:spPr>
          <p:txBody>
            <a:bodyPr wrap="square" lIns="91440" tIns="45720" rIns="91440" bIns="45720" rtlCol="0" anchor="t">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Process &amp; Compliance Management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Data &amp; Risk management</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Application Portfolio Management (APM)</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Digitalization</a:t>
              </a:r>
            </a:p>
            <a:p>
              <a:pPr marL="171450" marR="0" lvl="0" indent="-1714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en-GB" sz="1100" b="0" i="0" u="none" strike="noStrike" kern="1200" cap="none" spc="0" normalizeH="0" baseline="0" noProof="0" dirty="0">
                  <a:ln>
                    <a:noFill/>
                  </a:ln>
                  <a:solidFill>
                    <a:srgbClr val="212121"/>
                  </a:solidFill>
                  <a:effectLst/>
                  <a:uLnTx/>
                  <a:uFillTx/>
                  <a:latin typeface="PT Sans" panose="020B0503020203020204" pitchFamily="34" charset="77"/>
                  <a:ea typeface="+mn-ea"/>
                  <a:cs typeface="+mn-cs"/>
                </a:rPr>
                <a:t>Digital Twin (DTO)</a:t>
              </a:r>
            </a:p>
          </p:txBody>
        </p:sp>
        <p:sp>
          <p:nvSpPr>
            <p:cNvPr id="48" name="Oval 47">
              <a:extLst>
                <a:ext uri="{FF2B5EF4-FFF2-40B4-BE49-F238E27FC236}">
                  <a16:creationId xmlns:a16="http://schemas.microsoft.com/office/drawing/2014/main" id="{337A0E72-799B-0FF9-03C1-E5791337D36F}"/>
                </a:ext>
              </a:extLst>
            </p:cNvPr>
            <p:cNvSpPr/>
            <p:nvPr/>
          </p:nvSpPr>
          <p:spPr>
            <a:xfrm>
              <a:off x="9095635" y="2132455"/>
              <a:ext cx="1849120" cy="1849120"/>
            </a:xfrm>
            <a:prstGeom prst="ellipse">
              <a:avLst/>
            </a:prstGeom>
            <a:solidFill>
              <a:srgbClr val="E692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19FCC0F3-7AB0-745D-895E-9A6A5392331C}"/>
                </a:ext>
              </a:extLst>
            </p:cNvPr>
            <p:cNvSpPr txBox="1">
              <a:spLocks noChangeAspect="1"/>
            </p:cNvSpPr>
            <p:nvPr/>
          </p:nvSpPr>
          <p:spPr>
            <a:xfrm>
              <a:off x="9095635" y="2894065"/>
              <a:ext cx="184912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PT Sans" panose="020B0503020203020204" pitchFamily="34" charset="77"/>
                  <a:ea typeface="Open Sans" charset="0"/>
                  <a:cs typeface="Open Sans" charset="0"/>
                </a:rPr>
                <a:t>Energi &amp; Utilities</a:t>
              </a:r>
            </a:p>
          </p:txBody>
        </p:sp>
      </p:grpSp>
      <p:grpSp>
        <p:nvGrpSpPr>
          <p:cNvPr id="64" name="# 9 - The End">
            <a:extLst>
              <a:ext uri="{FF2B5EF4-FFF2-40B4-BE49-F238E27FC236}">
                <a16:creationId xmlns:a16="http://schemas.microsoft.com/office/drawing/2014/main" id="{4D8E971E-112A-36EB-E097-C295530C6858}"/>
              </a:ext>
            </a:extLst>
          </p:cNvPr>
          <p:cNvGrpSpPr/>
          <p:nvPr/>
        </p:nvGrpSpPr>
        <p:grpSpPr>
          <a:xfrm>
            <a:off x="4771680" y="-5969269"/>
            <a:ext cx="731062" cy="1772824"/>
            <a:chOff x="3673831" y="1732376"/>
            <a:chExt cx="852313" cy="2066856"/>
          </a:xfrm>
          <a:solidFill>
            <a:srgbClr val="000000"/>
          </a:solidFill>
        </p:grpSpPr>
        <p:grpSp>
          <p:nvGrpSpPr>
            <p:cNvPr id="65" name="# 9 - The End">
              <a:extLst>
                <a:ext uri="{FF2B5EF4-FFF2-40B4-BE49-F238E27FC236}">
                  <a16:creationId xmlns:a16="http://schemas.microsoft.com/office/drawing/2014/main" id="{E4426D1E-C4C3-8234-B040-EE674711C4E3}"/>
                </a:ext>
              </a:extLst>
            </p:cNvPr>
            <p:cNvGrpSpPr/>
            <p:nvPr/>
          </p:nvGrpSpPr>
          <p:grpSpPr>
            <a:xfrm>
              <a:off x="3673831" y="2164730"/>
              <a:ext cx="451444" cy="240140"/>
              <a:chOff x="3673831" y="2164730"/>
              <a:chExt cx="451444" cy="240140"/>
            </a:xfrm>
            <a:solidFill>
              <a:srgbClr val="000000"/>
            </a:solidFill>
          </p:grpSpPr>
          <p:sp>
            <p:nvSpPr>
              <p:cNvPr id="67" name="Freeform 66">
                <a:extLst>
                  <a:ext uri="{FF2B5EF4-FFF2-40B4-BE49-F238E27FC236}">
                    <a16:creationId xmlns:a16="http://schemas.microsoft.com/office/drawing/2014/main" id="{E0E4917C-E936-A041-1BBB-3ED37BCF88C4}"/>
                  </a:ext>
                </a:extLst>
              </p:cNvPr>
              <p:cNvSpPr/>
              <p:nvPr/>
            </p:nvSpPr>
            <p:spPr>
              <a:xfrm>
                <a:off x="3793532" y="2286059"/>
                <a:ext cx="331742" cy="118811"/>
              </a:xfrm>
              <a:custGeom>
                <a:avLst/>
                <a:gdLst>
                  <a:gd name="connsiteX0" fmla="*/ 0 w 331742"/>
                  <a:gd name="connsiteY0" fmla="*/ 97565 h 118811"/>
                  <a:gd name="connsiteX1" fmla="*/ 208910 w 331742"/>
                  <a:gd name="connsiteY1" fmla="*/ 112128 h 118811"/>
                  <a:gd name="connsiteX2" fmla="*/ 329522 w 331742"/>
                  <a:gd name="connsiteY2" fmla="*/ 178 h 118811"/>
                  <a:gd name="connsiteX3" fmla="*/ 155203 w 331742"/>
                  <a:gd name="connsiteY3" fmla="*/ 27028 h 118811"/>
                  <a:gd name="connsiteX4" fmla="*/ 0 w 331742"/>
                  <a:gd name="connsiteY4" fmla="*/ 97565 h 118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742" h="118811">
                    <a:moveTo>
                      <a:pt x="0" y="97565"/>
                    </a:moveTo>
                    <a:cubicBezTo>
                      <a:pt x="123343" y="134427"/>
                      <a:pt x="208910" y="112128"/>
                      <a:pt x="208910" y="112128"/>
                    </a:cubicBezTo>
                    <a:cubicBezTo>
                      <a:pt x="216647" y="103026"/>
                      <a:pt x="350458" y="6094"/>
                      <a:pt x="329522" y="178"/>
                    </a:cubicBezTo>
                    <a:cubicBezTo>
                      <a:pt x="319054" y="-2552"/>
                      <a:pt x="155203" y="27028"/>
                      <a:pt x="155203" y="27028"/>
                    </a:cubicBezTo>
                    <a:cubicBezTo>
                      <a:pt x="128350" y="65255"/>
                      <a:pt x="0" y="97565"/>
                      <a:pt x="0" y="97565"/>
                    </a:cubicBezTo>
                    <a:close/>
                  </a:path>
                </a:pathLst>
              </a:custGeom>
              <a:solidFill>
                <a:srgbClr val="000000"/>
              </a:solidFill>
              <a:ln w="45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 name="Freeform 67">
                <a:extLst>
                  <a:ext uri="{FF2B5EF4-FFF2-40B4-BE49-F238E27FC236}">
                    <a16:creationId xmlns:a16="http://schemas.microsoft.com/office/drawing/2014/main" id="{729D4DB4-96B0-7E59-FAF9-09B021FA244E}"/>
                  </a:ext>
                </a:extLst>
              </p:cNvPr>
              <p:cNvSpPr/>
              <p:nvPr/>
            </p:nvSpPr>
            <p:spPr>
              <a:xfrm>
                <a:off x="3673831" y="2164730"/>
                <a:ext cx="274856" cy="221169"/>
              </a:xfrm>
              <a:custGeom>
                <a:avLst/>
                <a:gdLst>
                  <a:gd name="connsiteX0" fmla="*/ 0 w 274856"/>
                  <a:gd name="connsiteY0" fmla="*/ 65532 h 221169"/>
                  <a:gd name="connsiteX1" fmla="*/ 124709 w 274856"/>
                  <a:gd name="connsiteY1" fmla="*/ 221170 h 221169"/>
                  <a:gd name="connsiteX2" fmla="*/ 274450 w 274856"/>
                  <a:gd name="connsiteY2" fmla="*/ 148812 h 221169"/>
                  <a:gd name="connsiteX3" fmla="*/ 152017 w 274856"/>
                  <a:gd name="connsiteY3" fmla="*/ 0 h 221169"/>
                  <a:gd name="connsiteX4" fmla="*/ 0 w 274856"/>
                  <a:gd name="connsiteY4" fmla="*/ 65532 h 221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856" h="221169">
                    <a:moveTo>
                      <a:pt x="0" y="65532"/>
                    </a:moveTo>
                    <a:cubicBezTo>
                      <a:pt x="51431" y="183398"/>
                      <a:pt x="124709" y="221170"/>
                      <a:pt x="124709" y="221170"/>
                    </a:cubicBezTo>
                    <a:cubicBezTo>
                      <a:pt x="136998" y="221170"/>
                      <a:pt x="283553" y="168380"/>
                      <a:pt x="274450" y="148812"/>
                    </a:cubicBezTo>
                    <a:cubicBezTo>
                      <a:pt x="269898" y="138800"/>
                      <a:pt x="152017" y="0"/>
                      <a:pt x="152017" y="0"/>
                    </a:cubicBezTo>
                    <a:cubicBezTo>
                      <a:pt x="106048" y="4096"/>
                      <a:pt x="0" y="65532"/>
                      <a:pt x="0" y="65532"/>
                    </a:cubicBezTo>
                    <a:close/>
                  </a:path>
                </a:pathLst>
              </a:custGeom>
              <a:solidFill>
                <a:srgbClr val="000000"/>
              </a:solidFill>
              <a:ln w="45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sp>
          <p:nvSpPr>
            <p:cNvPr id="66" name="Freeform 65">
              <a:extLst>
                <a:ext uri="{FF2B5EF4-FFF2-40B4-BE49-F238E27FC236}">
                  <a16:creationId xmlns:a16="http://schemas.microsoft.com/office/drawing/2014/main" id="{5B1CDE54-B84A-6785-BA64-B7CA06485E9B}"/>
                </a:ext>
              </a:extLst>
            </p:cNvPr>
            <p:cNvSpPr/>
            <p:nvPr/>
          </p:nvSpPr>
          <p:spPr>
            <a:xfrm>
              <a:off x="3860894" y="1732376"/>
              <a:ext cx="665250" cy="2066856"/>
            </a:xfrm>
            <a:custGeom>
              <a:avLst/>
              <a:gdLst>
                <a:gd name="connsiteX0" fmla="*/ 592593 w 665250"/>
                <a:gd name="connsiteY0" fmla="*/ 2046983 h 2066856"/>
                <a:gd name="connsiteX1" fmla="*/ 602151 w 665250"/>
                <a:gd name="connsiteY1" fmla="*/ 1986457 h 2066856"/>
                <a:gd name="connsiteX2" fmla="*/ 624908 w 665250"/>
                <a:gd name="connsiteY2" fmla="*/ 1921380 h 2066856"/>
                <a:gd name="connsiteX3" fmla="*/ 596234 w 665250"/>
                <a:gd name="connsiteY3" fmla="*/ 1865405 h 2066856"/>
                <a:gd name="connsiteX4" fmla="*/ 583490 w 665250"/>
                <a:gd name="connsiteY4" fmla="*/ 1800329 h 2066856"/>
                <a:gd name="connsiteX5" fmla="*/ 590317 w 665250"/>
                <a:gd name="connsiteY5" fmla="*/ 1601913 h 2066856"/>
                <a:gd name="connsiteX6" fmla="*/ 581215 w 665250"/>
                <a:gd name="connsiteY6" fmla="*/ 1543663 h 2066856"/>
                <a:gd name="connsiteX7" fmla="*/ 566195 w 665250"/>
                <a:gd name="connsiteY7" fmla="*/ 1497245 h 2066856"/>
                <a:gd name="connsiteX8" fmla="*/ 581215 w 665250"/>
                <a:gd name="connsiteY8" fmla="*/ 1466754 h 2066856"/>
                <a:gd name="connsiteX9" fmla="*/ 572567 w 665250"/>
                <a:gd name="connsiteY9" fmla="*/ 1415330 h 2066856"/>
                <a:gd name="connsiteX10" fmla="*/ 568926 w 665250"/>
                <a:gd name="connsiteY10" fmla="*/ 1342972 h 2066856"/>
                <a:gd name="connsiteX11" fmla="*/ 559823 w 665250"/>
                <a:gd name="connsiteY11" fmla="*/ 1277895 h 2066856"/>
                <a:gd name="connsiteX12" fmla="*/ 562554 w 665250"/>
                <a:gd name="connsiteY12" fmla="*/ 1119527 h 2066856"/>
                <a:gd name="connsiteX13" fmla="*/ 576208 w 665250"/>
                <a:gd name="connsiteY13" fmla="*/ 998475 h 2066856"/>
                <a:gd name="connsiteX14" fmla="*/ 571657 w 665250"/>
                <a:gd name="connsiteY14" fmla="*/ 928393 h 2066856"/>
                <a:gd name="connsiteX15" fmla="*/ 558913 w 665250"/>
                <a:gd name="connsiteY15" fmla="*/ 886525 h 2066856"/>
                <a:gd name="connsiteX16" fmla="*/ 578029 w 665250"/>
                <a:gd name="connsiteY16" fmla="*/ 858310 h 2066856"/>
                <a:gd name="connsiteX17" fmla="*/ 565740 w 665250"/>
                <a:gd name="connsiteY17" fmla="*/ 720876 h 2066856"/>
                <a:gd name="connsiteX18" fmla="*/ 664961 w 665250"/>
                <a:gd name="connsiteY18" fmla="*/ 459659 h 2066856"/>
                <a:gd name="connsiteX19" fmla="*/ 646300 w 665250"/>
                <a:gd name="connsiteY19" fmla="*/ 357266 h 2066856"/>
                <a:gd name="connsiteX20" fmla="*/ 614440 w 665250"/>
                <a:gd name="connsiteY20" fmla="*/ 308117 h 2066856"/>
                <a:gd name="connsiteX21" fmla="*/ 634466 w 665250"/>
                <a:gd name="connsiteY21" fmla="*/ 249866 h 2066856"/>
                <a:gd name="connsiteX22" fmla="*/ 600331 w 665250"/>
                <a:gd name="connsiteY22" fmla="*/ 49176 h 2066856"/>
                <a:gd name="connsiteX23" fmla="*/ 537066 w 665250"/>
                <a:gd name="connsiteY23" fmla="*/ 482 h 2066856"/>
                <a:gd name="connsiteX24" fmla="*/ 408716 w 665250"/>
                <a:gd name="connsiteY24" fmla="*/ 46900 h 2066856"/>
                <a:gd name="connsiteX25" fmla="*/ 399614 w 665250"/>
                <a:gd name="connsiteY25" fmla="*/ 140192 h 2066856"/>
                <a:gd name="connsiteX26" fmla="*/ 388235 w 665250"/>
                <a:gd name="connsiteY26" fmla="*/ 182059 h 2066856"/>
                <a:gd name="connsiteX27" fmla="*/ 401434 w 665250"/>
                <a:gd name="connsiteY27" fmla="*/ 217101 h 2066856"/>
                <a:gd name="connsiteX28" fmla="*/ 407806 w 665250"/>
                <a:gd name="connsiteY28" fmla="*/ 253962 h 2066856"/>
                <a:gd name="connsiteX29" fmla="*/ 451955 w 665250"/>
                <a:gd name="connsiteY29" fmla="*/ 283087 h 2066856"/>
                <a:gd name="connsiteX30" fmla="*/ 413723 w 665250"/>
                <a:gd name="connsiteY30" fmla="*/ 319494 h 2066856"/>
                <a:gd name="connsiteX31" fmla="*/ 415088 w 665250"/>
                <a:gd name="connsiteY31" fmla="*/ 351805 h 2066856"/>
                <a:gd name="connsiteX32" fmla="*/ 352734 w 665250"/>
                <a:gd name="connsiteY32" fmla="*/ 504257 h 2066856"/>
                <a:gd name="connsiteX33" fmla="*/ 299483 w 665250"/>
                <a:gd name="connsiteY33" fmla="*/ 567513 h 2066856"/>
                <a:gd name="connsiteX34" fmla="*/ 240314 w 665250"/>
                <a:gd name="connsiteY34" fmla="*/ 590723 h 2066856"/>
                <a:gd name="connsiteX35" fmla="*/ 172043 w 665250"/>
                <a:gd name="connsiteY35" fmla="*/ 614842 h 2066856"/>
                <a:gd name="connsiteX36" fmla="*/ 0 w 665250"/>
                <a:gd name="connsiteY36" fmla="*/ 639871 h 2066856"/>
                <a:gd name="connsiteX37" fmla="*/ 8192 w 665250"/>
                <a:gd name="connsiteY37" fmla="*/ 653069 h 2066856"/>
                <a:gd name="connsiteX38" fmla="*/ 65540 w 665250"/>
                <a:gd name="connsiteY38" fmla="*/ 663080 h 2066856"/>
                <a:gd name="connsiteX39" fmla="*/ 174319 w 665250"/>
                <a:gd name="connsiteY39" fmla="*/ 654889 h 2066856"/>
                <a:gd name="connsiteX40" fmla="*/ 250782 w 665250"/>
                <a:gd name="connsiteY40" fmla="*/ 653069 h 2066856"/>
                <a:gd name="connsiteX41" fmla="*/ 276726 w 665250"/>
                <a:gd name="connsiteY41" fmla="*/ 658985 h 2066856"/>
                <a:gd name="connsiteX42" fmla="*/ 285373 w 665250"/>
                <a:gd name="connsiteY42" fmla="*/ 700397 h 2066856"/>
                <a:gd name="connsiteX43" fmla="*/ 268988 w 665250"/>
                <a:gd name="connsiteY43" fmla="*/ 836921 h 2066856"/>
                <a:gd name="connsiteX44" fmla="*/ 257610 w 665250"/>
                <a:gd name="connsiteY44" fmla="*/ 881064 h 2066856"/>
                <a:gd name="connsiteX45" fmla="*/ 275360 w 665250"/>
                <a:gd name="connsiteY45" fmla="*/ 902453 h 2066856"/>
                <a:gd name="connsiteX46" fmla="*/ 271719 w 665250"/>
                <a:gd name="connsiteY46" fmla="*/ 953422 h 2066856"/>
                <a:gd name="connsiteX47" fmla="*/ 257610 w 665250"/>
                <a:gd name="connsiteY47" fmla="*/ 1079480 h 2066856"/>
                <a:gd name="connsiteX48" fmla="*/ 255334 w 665250"/>
                <a:gd name="connsiteY48" fmla="*/ 1352529 h 2066856"/>
                <a:gd name="connsiteX49" fmla="*/ 248507 w 665250"/>
                <a:gd name="connsiteY49" fmla="*/ 1457652 h 2066856"/>
                <a:gd name="connsiteX50" fmla="*/ 320419 w 665250"/>
                <a:gd name="connsiteY50" fmla="*/ 1502250 h 2066856"/>
                <a:gd name="connsiteX51" fmla="*/ 318599 w 665250"/>
                <a:gd name="connsiteY51" fmla="*/ 1571878 h 2066856"/>
                <a:gd name="connsiteX52" fmla="*/ 323150 w 665250"/>
                <a:gd name="connsiteY52" fmla="*/ 1730246 h 2066856"/>
                <a:gd name="connsiteX53" fmla="*/ 295386 w 665250"/>
                <a:gd name="connsiteY53" fmla="*/ 1977355 h 2066856"/>
                <a:gd name="connsiteX54" fmla="*/ 237128 w 665250"/>
                <a:gd name="connsiteY54" fmla="*/ 2049258 h 2066856"/>
                <a:gd name="connsiteX55" fmla="*/ 276726 w 665250"/>
                <a:gd name="connsiteY55" fmla="*/ 2061545 h 2066856"/>
                <a:gd name="connsiteX56" fmla="*/ 346817 w 665250"/>
                <a:gd name="connsiteY56" fmla="*/ 2056084 h 2066856"/>
                <a:gd name="connsiteX57" fmla="*/ 390966 w 665250"/>
                <a:gd name="connsiteY57" fmla="*/ 1976900 h 2066856"/>
                <a:gd name="connsiteX58" fmla="*/ 402344 w 665250"/>
                <a:gd name="connsiteY58" fmla="*/ 1993738 h 2066856"/>
                <a:gd name="connsiteX59" fmla="*/ 409627 w 665250"/>
                <a:gd name="connsiteY59" fmla="*/ 2047438 h 2066856"/>
                <a:gd name="connsiteX60" fmla="*/ 420095 w 665250"/>
                <a:gd name="connsiteY60" fmla="*/ 1982361 h 2066856"/>
                <a:gd name="connsiteX61" fmla="*/ 441942 w 665250"/>
                <a:gd name="connsiteY61" fmla="*/ 1926386 h 2066856"/>
                <a:gd name="connsiteX62" fmla="*/ 408716 w 665250"/>
                <a:gd name="connsiteY62" fmla="*/ 1865860 h 2066856"/>
                <a:gd name="connsiteX63" fmla="*/ 405530 w 665250"/>
                <a:gd name="connsiteY63" fmla="*/ 1800784 h 2066856"/>
                <a:gd name="connsiteX64" fmla="*/ 447403 w 665250"/>
                <a:gd name="connsiteY64" fmla="*/ 1535016 h 2066856"/>
                <a:gd name="connsiteX65" fmla="*/ 449679 w 665250"/>
                <a:gd name="connsiteY65" fmla="*/ 1535016 h 2066856"/>
                <a:gd name="connsiteX66" fmla="*/ 507937 w 665250"/>
                <a:gd name="connsiteY66" fmla="*/ 1840376 h 2066856"/>
                <a:gd name="connsiteX67" fmla="*/ 503386 w 665250"/>
                <a:gd name="connsiteY67" fmla="*/ 1912734 h 2066856"/>
                <a:gd name="connsiteX68" fmla="*/ 462423 w 665250"/>
                <a:gd name="connsiteY68" fmla="*/ 1998744 h 2066856"/>
                <a:gd name="connsiteX69" fmla="*/ 429653 w 665250"/>
                <a:gd name="connsiteY69" fmla="*/ 2025139 h 2066856"/>
                <a:gd name="connsiteX70" fmla="*/ 430108 w 665250"/>
                <a:gd name="connsiteY70" fmla="*/ 2053354 h 2066856"/>
                <a:gd name="connsiteX71" fmla="*/ 458782 w 665250"/>
                <a:gd name="connsiteY71" fmla="*/ 2061090 h 2066856"/>
                <a:gd name="connsiteX72" fmla="*/ 555272 w 665250"/>
                <a:gd name="connsiteY72" fmla="*/ 2054719 h 2066856"/>
                <a:gd name="connsiteX73" fmla="*/ 587132 w 665250"/>
                <a:gd name="connsiteY73" fmla="*/ 1989642 h 2066856"/>
                <a:gd name="connsiteX74" fmla="*/ 591683 w 665250"/>
                <a:gd name="connsiteY74" fmla="*/ 2047893 h 2066856"/>
                <a:gd name="connsiteX75" fmla="*/ 592593 w 665250"/>
                <a:gd name="connsiteY75" fmla="*/ 2047893 h 2066856"/>
                <a:gd name="connsiteX76" fmla="*/ 592593 w 665250"/>
                <a:gd name="connsiteY76" fmla="*/ 2046983 h 206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65250" h="2066856">
                  <a:moveTo>
                    <a:pt x="592593" y="2046983"/>
                  </a:moveTo>
                  <a:cubicBezTo>
                    <a:pt x="598510" y="2027414"/>
                    <a:pt x="595779" y="2006025"/>
                    <a:pt x="602151" y="1986457"/>
                  </a:cubicBezTo>
                  <a:cubicBezTo>
                    <a:pt x="609433" y="1965068"/>
                    <a:pt x="627639" y="1944590"/>
                    <a:pt x="624908" y="1921380"/>
                  </a:cubicBezTo>
                  <a:cubicBezTo>
                    <a:pt x="622177" y="1899081"/>
                    <a:pt x="605337" y="1884064"/>
                    <a:pt x="596234" y="1865405"/>
                  </a:cubicBezTo>
                  <a:cubicBezTo>
                    <a:pt x="587132" y="1847202"/>
                    <a:pt x="584401" y="1820352"/>
                    <a:pt x="583490" y="1800329"/>
                  </a:cubicBezTo>
                  <a:cubicBezTo>
                    <a:pt x="580760" y="1734342"/>
                    <a:pt x="594869" y="1668355"/>
                    <a:pt x="590317" y="1601913"/>
                  </a:cubicBezTo>
                  <a:cubicBezTo>
                    <a:pt x="588952" y="1582345"/>
                    <a:pt x="587132" y="1562321"/>
                    <a:pt x="581215" y="1543663"/>
                  </a:cubicBezTo>
                  <a:cubicBezTo>
                    <a:pt x="576663" y="1529555"/>
                    <a:pt x="566650" y="1511807"/>
                    <a:pt x="566195" y="1497245"/>
                  </a:cubicBezTo>
                  <a:cubicBezTo>
                    <a:pt x="565740" y="1484502"/>
                    <a:pt x="581215" y="1480407"/>
                    <a:pt x="581215" y="1466754"/>
                  </a:cubicBezTo>
                  <a:cubicBezTo>
                    <a:pt x="581215" y="1449916"/>
                    <a:pt x="574843" y="1432168"/>
                    <a:pt x="572567" y="1415330"/>
                  </a:cubicBezTo>
                  <a:cubicBezTo>
                    <a:pt x="569836" y="1391210"/>
                    <a:pt x="572112" y="1367091"/>
                    <a:pt x="568926" y="1342972"/>
                  </a:cubicBezTo>
                  <a:cubicBezTo>
                    <a:pt x="566195" y="1321128"/>
                    <a:pt x="560278" y="1300194"/>
                    <a:pt x="559823" y="1277895"/>
                  </a:cubicBezTo>
                  <a:cubicBezTo>
                    <a:pt x="559368" y="1225106"/>
                    <a:pt x="557548" y="1171861"/>
                    <a:pt x="562554" y="1119527"/>
                  </a:cubicBezTo>
                  <a:cubicBezTo>
                    <a:pt x="566650" y="1079025"/>
                    <a:pt x="575753" y="1038978"/>
                    <a:pt x="576208" y="998475"/>
                  </a:cubicBezTo>
                  <a:cubicBezTo>
                    <a:pt x="576663" y="974811"/>
                    <a:pt x="577119" y="951602"/>
                    <a:pt x="571657" y="928393"/>
                  </a:cubicBezTo>
                  <a:cubicBezTo>
                    <a:pt x="568471" y="914740"/>
                    <a:pt x="557548" y="900633"/>
                    <a:pt x="558913" y="886525"/>
                  </a:cubicBezTo>
                  <a:cubicBezTo>
                    <a:pt x="560278" y="873328"/>
                    <a:pt x="576663" y="871053"/>
                    <a:pt x="578029" y="858310"/>
                  </a:cubicBezTo>
                  <a:cubicBezTo>
                    <a:pt x="583490" y="813712"/>
                    <a:pt x="558003" y="766384"/>
                    <a:pt x="565740" y="720876"/>
                  </a:cubicBezTo>
                  <a:cubicBezTo>
                    <a:pt x="582125" y="629404"/>
                    <a:pt x="658589" y="554316"/>
                    <a:pt x="664961" y="459659"/>
                  </a:cubicBezTo>
                  <a:cubicBezTo>
                    <a:pt x="666781" y="429169"/>
                    <a:pt x="659954" y="384115"/>
                    <a:pt x="646300" y="357266"/>
                  </a:cubicBezTo>
                  <a:cubicBezTo>
                    <a:pt x="638107" y="340883"/>
                    <a:pt x="617626" y="326320"/>
                    <a:pt x="614440" y="308117"/>
                  </a:cubicBezTo>
                  <a:cubicBezTo>
                    <a:pt x="610799" y="287638"/>
                    <a:pt x="632190" y="269890"/>
                    <a:pt x="634466" y="249866"/>
                  </a:cubicBezTo>
                  <a:cubicBezTo>
                    <a:pt x="642659" y="183425"/>
                    <a:pt x="639473" y="105151"/>
                    <a:pt x="600331" y="49176"/>
                  </a:cubicBezTo>
                  <a:cubicBezTo>
                    <a:pt x="584401" y="26422"/>
                    <a:pt x="567560" y="2757"/>
                    <a:pt x="537066" y="482"/>
                  </a:cubicBezTo>
                  <a:cubicBezTo>
                    <a:pt x="496103" y="-2704"/>
                    <a:pt x="431928" y="9584"/>
                    <a:pt x="408716" y="46900"/>
                  </a:cubicBezTo>
                  <a:cubicBezTo>
                    <a:pt x="393697" y="71475"/>
                    <a:pt x="397793" y="113342"/>
                    <a:pt x="399614" y="140192"/>
                  </a:cubicBezTo>
                  <a:cubicBezTo>
                    <a:pt x="400524" y="155210"/>
                    <a:pt x="388235" y="167042"/>
                    <a:pt x="388235" y="182059"/>
                  </a:cubicBezTo>
                  <a:cubicBezTo>
                    <a:pt x="388235" y="195712"/>
                    <a:pt x="397338" y="204813"/>
                    <a:pt x="401434" y="217101"/>
                  </a:cubicBezTo>
                  <a:cubicBezTo>
                    <a:pt x="405530" y="229388"/>
                    <a:pt x="404165" y="242130"/>
                    <a:pt x="407806" y="253962"/>
                  </a:cubicBezTo>
                  <a:cubicBezTo>
                    <a:pt x="413723" y="272166"/>
                    <a:pt x="451955" y="261244"/>
                    <a:pt x="451955" y="283087"/>
                  </a:cubicBezTo>
                  <a:cubicBezTo>
                    <a:pt x="451955" y="299925"/>
                    <a:pt x="420550" y="305842"/>
                    <a:pt x="413723" y="319494"/>
                  </a:cubicBezTo>
                  <a:cubicBezTo>
                    <a:pt x="408261" y="330416"/>
                    <a:pt x="419640" y="340883"/>
                    <a:pt x="415088" y="351805"/>
                  </a:cubicBezTo>
                  <a:cubicBezTo>
                    <a:pt x="396428" y="396858"/>
                    <a:pt x="392786" y="476042"/>
                    <a:pt x="352734" y="504257"/>
                  </a:cubicBezTo>
                  <a:lnTo>
                    <a:pt x="299483" y="567513"/>
                  </a:lnTo>
                  <a:lnTo>
                    <a:pt x="240314" y="590723"/>
                  </a:lnTo>
                  <a:lnTo>
                    <a:pt x="172043" y="614842"/>
                  </a:lnTo>
                  <a:lnTo>
                    <a:pt x="0" y="639871"/>
                  </a:lnTo>
                  <a:cubicBezTo>
                    <a:pt x="0" y="639871"/>
                    <a:pt x="0" y="643967"/>
                    <a:pt x="8192" y="653069"/>
                  </a:cubicBezTo>
                  <a:cubicBezTo>
                    <a:pt x="17750" y="663991"/>
                    <a:pt x="53707" y="644422"/>
                    <a:pt x="65540" y="663080"/>
                  </a:cubicBezTo>
                  <a:cubicBezTo>
                    <a:pt x="106048" y="676278"/>
                    <a:pt x="69636" y="675823"/>
                    <a:pt x="174319" y="654889"/>
                  </a:cubicBezTo>
                  <a:cubicBezTo>
                    <a:pt x="197986" y="657164"/>
                    <a:pt x="247141" y="639416"/>
                    <a:pt x="250782" y="653069"/>
                  </a:cubicBezTo>
                  <a:cubicBezTo>
                    <a:pt x="253969" y="664446"/>
                    <a:pt x="273995" y="647153"/>
                    <a:pt x="276726" y="658985"/>
                  </a:cubicBezTo>
                  <a:cubicBezTo>
                    <a:pt x="289014" y="708133"/>
                    <a:pt x="264437" y="684924"/>
                    <a:pt x="285373" y="700397"/>
                  </a:cubicBezTo>
                  <a:cubicBezTo>
                    <a:pt x="319509" y="725426"/>
                    <a:pt x="282187" y="804611"/>
                    <a:pt x="268988" y="836921"/>
                  </a:cubicBezTo>
                  <a:cubicBezTo>
                    <a:pt x="263982" y="849209"/>
                    <a:pt x="251693" y="867412"/>
                    <a:pt x="257610" y="881064"/>
                  </a:cubicBezTo>
                  <a:cubicBezTo>
                    <a:pt x="261251" y="890166"/>
                    <a:pt x="273085" y="892441"/>
                    <a:pt x="275360" y="902453"/>
                  </a:cubicBezTo>
                  <a:cubicBezTo>
                    <a:pt x="279912" y="918836"/>
                    <a:pt x="273540" y="937494"/>
                    <a:pt x="271719" y="953422"/>
                  </a:cubicBezTo>
                  <a:cubicBezTo>
                    <a:pt x="267623" y="995290"/>
                    <a:pt x="259430" y="1037157"/>
                    <a:pt x="257610" y="1079480"/>
                  </a:cubicBezTo>
                  <a:cubicBezTo>
                    <a:pt x="253513" y="1170041"/>
                    <a:pt x="257155" y="1261512"/>
                    <a:pt x="255334" y="1352529"/>
                  </a:cubicBezTo>
                  <a:cubicBezTo>
                    <a:pt x="254424" y="1387570"/>
                    <a:pt x="248507" y="1422611"/>
                    <a:pt x="248507" y="1457652"/>
                  </a:cubicBezTo>
                  <a:cubicBezTo>
                    <a:pt x="248052" y="1500430"/>
                    <a:pt x="311771" y="1472670"/>
                    <a:pt x="320419" y="1502250"/>
                  </a:cubicBezTo>
                  <a:cubicBezTo>
                    <a:pt x="325881" y="1520909"/>
                    <a:pt x="318599" y="1552309"/>
                    <a:pt x="318599" y="1571878"/>
                  </a:cubicBezTo>
                  <a:cubicBezTo>
                    <a:pt x="318599" y="1625122"/>
                    <a:pt x="320874" y="1677457"/>
                    <a:pt x="323150" y="1730246"/>
                  </a:cubicBezTo>
                  <a:cubicBezTo>
                    <a:pt x="326791" y="1816257"/>
                    <a:pt x="327246" y="1895441"/>
                    <a:pt x="295386" y="1977355"/>
                  </a:cubicBezTo>
                  <a:cubicBezTo>
                    <a:pt x="285828" y="2001475"/>
                    <a:pt x="218012" y="2017857"/>
                    <a:pt x="237128" y="2049258"/>
                  </a:cubicBezTo>
                  <a:cubicBezTo>
                    <a:pt x="243955" y="2060635"/>
                    <a:pt x="265347" y="2060180"/>
                    <a:pt x="276726" y="2061545"/>
                  </a:cubicBezTo>
                  <a:cubicBezTo>
                    <a:pt x="294476" y="2063366"/>
                    <a:pt x="334073" y="2072467"/>
                    <a:pt x="346817" y="2056084"/>
                  </a:cubicBezTo>
                  <a:cubicBezTo>
                    <a:pt x="361837" y="2036971"/>
                    <a:pt x="358196" y="1981906"/>
                    <a:pt x="390966" y="1976900"/>
                  </a:cubicBezTo>
                  <a:cubicBezTo>
                    <a:pt x="399614" y="1975535"/>
                    <a:pt x="401889" y="1987367"/>
                    <a:pt x="402344" y="1993738"/>
                  </a:cubicBezTo>
                  <a:cubicBezTo>
                    <a:pt x="403710" y="2008301"/>
                    <a:pt x="395973" y="2038336"/>
                    <a:pt x="409627" y="2047438"/>
                  </a:cubicBezTo>
                  <a:cubicBezTo>
                    <a:pt x="413723" y="2025594"/>
                    <a:pt x="412357" y="2003295"/>
                    <a:pt x="420095" y="1982361"/>
                  </a:cubicBezTo>
                  <a:cubicBezTo>
                    <a:pt x="426467" y="1965523"/>
                    <a:pt x="442852" y="1944590"/>
                    <a:pt x="441942" y="1926386"/>
                  </a:cubicBezTo>
                  <a:cubicBezTo>
                    <a:pt x="440576" y="1900902"/>
                    <a:pt x="419185" y="1886794"/>
                    <a:pt x="408716" y="1865860"/>
                  </a:cubicBezTo>
                  <a:cubicBezTo>
                    <a:pt x="400524" y="1849022"/>
                    <a:pt x="404165" y="1818987"/>
                    <a:pt x="405530" y="1800784"/>
                  </a:cubicBezTo>
                  <a:cubicBezTo>
                    <a:pt x="411902" y="1710223"/>
                    <a:pt x="447403" y="1626943"/>
                    <a:pt x="447403" y="1535016"/>
                  </a:cubicBezTo>
                  <a:lnTo>
                    <a:pt x="449679" y="1535016"/>
                  </a:lnTo>
                  <a:cubicBezTo>
                    <a:pt x="478808" y="1636954"/>
                    <a:pt x="512943" y="1733432"/>
                    <a:pt x="507937" y="1840376"/>
                  </a:cubicBezTo>
                  <a:cubicBezTo>
                    <a:pt x="507027" y="1864950"/>
                    <a:pt x="509302" y="1888615"/>
                    <a:pt x="503386" y="1912734"/>
                  </a:cubicBezTo>
                  <a:cubicBezTo>
                    <a:pt x="496103" y="1941404"/>
                    <a:pt x="481994" y="1976445"/>
                    <a:pt x="462423" y="1998744"/>
                  </a:cubicBezTo>
                  <a:cubicBezTo>
                    <a:pt x="452865" y="2009211"/>
                    <a:pt x="438756" y="2014217"/>
                    <a:pt x="429653" y="2025139"/>
                  </a:cubicBezTo>
                  <a:cubicBezTo>
                    <a:pt x="423281" y="2032875"/>
                    <a:pt x="422826" y="2046073"/>
                    <a:pt x="430108" y="2053354"/>
                  </a:cubicBezTo>
                  <a:cubicBezTo>
                    <a:pt x="436935" y="2060180"/>
                    <a:pt x="449679" y="2059725"/>
                    <a:pt x="458782" y="2061090"/>
                  </a:cubicBezTo>
                  <a:cubicBezTo>
                    <a:pt x="481539" y="2064276"/>
                    <a:pt x="538887" y="2075198"/>
                    <a:pt x="555272" y="2054719"/>
                  </a:cubicBezTo>
                  <a:cubicBezTo>
                    <a:pt x="570291" y="2036061"/>
                    <a:pt x="563009" y="2001475"/>
                    <a:pt x="587132" y="1989642"/>
                  </a:cubicBezTo>
                  <a:lnTo>
                    <a:pt x="591683" y="2047893"/>
                  </a:lnTo>
                  <a:lnTo>
                    <a:pt x="592593" y="2047893"/>
                  </a:lnTo>
                  <a:lnTo>
                    <a:pt x="592593" y="2046983"/>
                  </a:lnTo>
                  <a:close/>
                </a:path>
              </a:pathLst>
            </a:custGeom>
            <a:solidFill>
              <a:srgbClr val="000000"/>
            </a:solidFill>
            <a:ln w="45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DK"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1A6B1A8F-CA2D-2839-ABCD-1D905DAA60F9}"/>
              </a:ext>
            </a:extLst>
          </p:cNvPr>
          <p:cNvPicPr>
            <a:picLocks noChangeAspect="1"/>
          </p:cNvPicPr>
          <p:nvPr/>
        </p:nvPicPr>
        <p:blipFill>
          <a:blip r:embed="rId5"/>
          <a:stretch>
            <a:fillRect/>
          </a:stretch>
        </p:blipFill>
        <p:spPr>
          <a:xfrm>
            <a:off x="6960666" y="1522167"/>
            <a:ext cx="5301188" cy="3440133"/>
          </a:xfrm>
          <a:prstGeom prst="rect">
            <a:avLst/>
          </a:prstGeom>
        </p:spPr>
      </p:pic>
      <p:pic>
        <p:nvPicPr>
          <p:cNvPr id="17" name="Picture 16">
            <a:extLst>
              <a:ext uri="{FF2B5EF4-FFF2-40B4-BE49-F238E27FC236}">
                <a16:creationId xmlns:a16="http://schemas.microsoft.com/office/drawing/2014/main" id="{07F6CA10-F275-23B4-8E88-521ED6505528}"/>
              </a:ext>
            </a:extLst>
          </p:cNvPr>
          <p:cNvPicPr>
            <a:picLocks noChangeAspect="1"/>
          </p:cNvPicPr>
          <p:nvPr/>
        </p:nvPicPr>
        <p:blipFill>
          <a:blip r:embed="rId6"/>
          <a:stretch>
            <a:fillRect/>
          </a:stretch>
        </p:blipFill>
        <p:spPr>
          <a:xfrm>
            <a:off x="8234613" y="2563178"/>
            <a:ext cx="285344" cy="167130"/>
          </a:xfrm>
          <a:prstGeom prst="rect">
            <a:avLst/>
          </a:prstGeom>
        </p:spPr>
      </p:pic>
      <p:pic>
        <p:nvPicPr>
          <p:cNvPr id="35" name="Picture 34">
            <a:extLst>
              <a:ext uri="{FF2B5EF4-FFF2-40B4-BE49-F238E27FC236}">
                <a16:creationId xmlns:a16="http://schemas.microsoft.com/office/drawing/2014/main" id="{09B93A77-487B-2304-0E4D-D43FAE842D68}"/>
              </a:ext>
            </a:extLst>
          </p:cNvPr>
          <p:cNvPicPr>
            <a:picLocks noChangeAspect="1"/>
          </p:cNvPicPr>
          <p:nvPr/>
        </p:nvPicPr>
        <p:blipFill>
          <a:blip r:embed="rId7"/>
          <a:stretch>
            <a:fillRect/>
          </a:stretch>
        </p:blipFill>
        <p:spPr>
          <a:xfrm>
            <a:off x="8376688" y="2763452"/>
            <a:ext cx="286537" cy="164606"/>
          </a:xfrm>
          <a:prstGeom prst="rect">
            <a:avLst/>
          </a:prstGeom>
        </p:spPr>
      </p:pic>
      <p:pic>
        <p:nvPicPr>
          <p:cNvPr id="39" name="Picture 38">
            <a:extLst>
              <a:ext uri="{FF2B5EF4-FFF2-40B4-BE49-F238E27FC236}">
                <a16:creationId xmlns:a16="http://schemas.microsoft.com/office/drawing/2014/main" id="{5B13328A-F66B-76BB-5AB3-498DAA7DB09A}"/>
              </a:ext>
            </a:extLst>
          </p:cNvPr>
          <p:cNvPicPr>
            <a:picLocks noChangeAspect="1"/>
          </p:cNvPicPr>
          <p:nvPr/>
        </p:nvPicPr>
        <p:blipFill>
          <a:blip r:embed="rId7"/>
          <a:stretch>
            <a:fillRect/>
          </a:stretch>
        </p:blipFill>
        <p:spPr>
          <a:xfrm>
            <a:off x="9921909" y="3445933"/>
            <a:ext cx="286537" cy="164606"/>
          </a:xfrm>
          <a:prstGeom prst="rect">
            <a:avLst/>
          </a:prstGeom>
        </p:spPr>
      </p:pic>
      <p:pic>
        <p:nvPicPr>
          <p:cNvPr id="41" name="Picture 40">
            <a:extLst>
              <a:ext uri="{FF2B5EF4-FFF2-40B4-BE49-F238E27FC236}">
                <a16:creationId xmlns:a16="http://schemas.microsoft.com/office/drawing/2014/main" id="{73F0DAEA-12A4-12B1-5137-4AE4CE05EBB9}"/>
              </a:ext>
            </a:extLst>
          </p:cNvPr>
          <p:cNvPicPr>
            <a:picLocks noChangeAspect="1"/>
          </p:cNvPicPr>
          <p:nvPr/>
        </p:nvPicPr>
        <p:blipFill>
          <a:blip r:embed="rId7"/>
          <a:stretch>
            <a:fillRect/>
          </a:stretch>
        </p:blipFill>
        <p:spPr>
          <a:xfrm>
            <a:off x="9709461" y="2133787"/>
            <a:ext cx="286537" cy="164606"/>
          </a:xfrm>
          <a:prstGeom prst="rect">
            <a:avLst/>
          </a:prstGeom>
        </p:spPr>
      </p:pic>
      <p:pic>
        <p:nvPicPr>
          <p:cNvPr id="42" name="Picture 41">
            <a:extLst>
              <a:ext uri="{FF2B5EF4-FFF2-40B4-BE49-F238E27FC236}">
                <a16:creationId xmlns:a16="http://schemas.microsoft.com/office/drawing/2014/main" id="{93CD4DE2-0F71-767C-FEC0-D7BDBDD773EE}"/>
              </a:ext>
            </a:extLst>
          </p:cNvPr>
          <p:cNvPicPr>
            <a:picLocks noChangeAspect="1"/>
          </p:cNvPicPr>
          <p:nvPr/>
        </p:nvPicPr>
        <p:blipFill>
          <a:blip r:embed="rId7"/>
          <a:stretch>
            <a:fillRect/>
          </a:stretch>
        </p:blipFill>
        <p:spPr>
          <a:xfrm>
            <a:off x="9615186" y="2255023"/>
            <a:ext cx="286537" cy="164606"/>
          </a:xfrm>
          <a:prstGeom prst="rect">
            <a:avLst/>
          </a:prstGeom>
        </p:spPr>
      </p:pic>
      <p:pic>
        <p:nvPicPr>
          <p:cNvPr id="43" name="Picture 42">
            <a:extLst>
              <a:ext uri="{FF2B5EF4-FFF2-40B4-BE49-F238E27FC236}">
                <a16:creationId xmlns:a16="http://schemas.microsoft.com/office/drawing/2014/main" id="{35925A35-BB79-45CD-2573-C50E549E3027}"/>
              </a:ext>
            </a:extLst>
          </p:cNvPr>
          <p:cNvPicPr>
            <a:picLocks noChangeAspect="1"/>
          </p:cNvPicPr>
          <p:nvPr/>
        </p:nvPicPr>
        <p:blipFill>
          <a:blip r:embed="rId7"/>
          <a:stretch>
            <a:fillRect/>
          </a:stretch>
        </p:blipFill>
        <p:spPr>
          <a:xfrm>
            <a:off x="9558467" y="2376259"/>
            <a:ext cx="286537" cy="164606"/>
          </a:xfrm>
          <a:prstGeom prst="rect">
            <a:avLst/>
          </a:prstGeom>
        </p:spPr>
      </p:pic>
      <p:pic>
        <p:nvPicPr>
          <p:cNvPr id="44" name="Picture 43">
            <a:extLst>
              <a:ext uri="{FF2B5EF4-FFF2-40B4-BE49-F238E27FC236}">
                <a16:creationId xmlns:a16="http://schemas.microsoft.com/office/drawing/2014/main" id="{37EF4743-E3BF-7913-4207-7F48BDA590C6}"/>
              </a:ext>
            </a:extLst>
          </p:cNvPr>
          <p:cNvPicPr>
            <a:picLocks noChangeAspect="1"/>
          </p:cNvPicPr>
          <p:nvPr/>
        </p:nvPicPr>
        <p:blipFill>
          <a:blip r:embed="rId7"/>
          <a:stretch>
            <a:fillRect/>
          </a:stretch>
        </p:blipFill>
        <p:spPr>
          <a:xfrm>
            <a:off x="9739617" y="2467028"/>
            <a:ext cx="286537" cy="164606"/>
          </a:xfrm>
          <a:prstGeom prst="rect">
            <a:avLst/>
          </a:prstGeom>
        </p:spPr>
      </p:pic>
      <p:pic>
        <p:nvPicPr>
          <p:cNvPr id="45" name="Picture 44">
            <a:extLst>
              <a:ext uri="{FF2B5EF4-FFF2-40B4-BE49-F238E27FC236}">
                <a16:creationId xmlns:a16="http://schemas.microsoft.com/office/drawing/2014/main" id="{05DE2209-9085-E959-3490-15194DCBC217}"/>
              </a:ext>
            </a:extLst>
          </p:cNvPr>
          <p:cNvPicPr>
            <a:picLocks noChangeAspect="1"/>
          </p:cNvPicPr>
          <p:nvPr/>
        </p:nvPicPr>
        <p:blipFill>
          <a:blip r:embed="rId7"/>
          <a:stretch>
            <a:fillRect/>
          </a:stretch>
        </p:blipFill>
        <p:spPr>
          <a:xfrm>
            <a:off x="11388331" y="3641675"/>
            <a:ext cx="286537" cy="164606"/>
          </a:xfrm>
          <a:prstGeom prst="rect">
            <a:avLst/>
          </a:prstGeom>
        </p:spPr>
      </p:pic>
      <p:pic>
        <p:nvPicPr>
          <p:cNvPr id="46" name="Picture 45">
            <a:extLst>
              <a:ext uri="{FF2B5EF4-FFF2-40B4-BE49-F238E27FC236}">
                <a16:creationId xmlns:a16="http://schemas.microsoft.com/office/drawing/2014/main" id="{960574A9-3ACA-553A-B14C-7FCAA29DC4A9}"/>
              </a:ext>
            </a:extLst>
          </p:cNvPr>
          <p:cNvPicPr>
            <a:picLocks noChangeAspect="1"/>
          </p:cNvPicPr>
          <p:nvPr/>
        </p:nvPicPr>
        <p:blipFill>
          <a:blip r:embed="rId7"/>
          <a:stretch>
            <a:fillRect/>
          </a:stretch>
        </p:blipFill>
        <p:spPr>
          <a:xfrm>
            <a:off x="10065177" y="2899816"/>
            <a:ext cx="286537" cy="164606"/>
          </a:xfrm>
          <a:prstGeom prst="rect">
            <a:avLst/>
          </a:prstGeom>
        </p:spPr>
      </p:pic>
      <p:pic>
        <p:nvPicPr>
          <p:cNvPr id="69" name="Picture 68">
            <a:extLst>
              <a:ext uri="{FF2B5EF4-FFF2-40B4-BE49-F238E27FC236}">
                <a16:creationId xmlns:a16="http://schemas.microsoft.com/office/drawing/2014/main" id="{52AA5DBE-3ED8-0960-8420-BE948FC93074}"/>
              </a:ext>
            </a:extLst>
          </p:cNvPr>
          <p:cNvPicPr>
            <a:picLocks noChangeAspect="1"/>
          </p:cNvPicPr>
          <p:nvPr/>
        </p:nvPicPr>
        <p:blipFill>
          <a:blip r:embed="rId7"/>
          <a:stretch>
            <a:fillRect/>
          </a:stretch>
        </p:blipFill>
        <p:spPr>
          <a:xfrm>
            <a:off x="10283468" y="2919935"/>
            <a:ext cx="286537" cy="164606"/>
          </a:xfrm>
          <a:prstGeom prst="rect">
            <a:avLst/>
          </a:prstGeom>
        </p:spPr>
      </p:pic>
      <p:pic>
        <p:nvPicPr>
          <p:cNvPr id="70" name="Picture 69">
            <a:extLst>
              <a:ext uri="{FF2B5EF4-FFF2-40B4-BE49-F238E27FC236}">
                <a16:creationId xmlns:a16="http://schemas.microsoft.com/office/drawing/2014/main" id="{08836D5B-3C87-11AB-A62F-AAAE52F128AA}"/>
              </a:ext>
            </a:extLst>
          </p:cNvPr>
          <p:cNvPicPr>
            <a:picLocks noChangeAspect="1"/>
          </p:cNvPicPr>
          <p:nvPr/>
        </p:nvPicPr>
        <p:blipFill>
          <a:blip r:embed="rId7"/>
          <a:stretch>
            <a:fillRect/>
          </a:stretch>
        </p:blipFill>
        <p:spPr>
          <a:xfrm>
            <a:off x="11271107" y="2617837"/>
            <a:ext cx="286537" cy="164606"/>
          </a:xfrm>
          <a:prstGeom prst="rect">
            <a:avLst/>
          </a:prstGeom>
        </p:spPr>
      </p:pic>
    </p:spTree>
    <p:extLst>
      <p:ext uri="{BB962C8B-B14F-4D97-AF65-F5344CB8AC3E}">
        <p14:creationId xmlns:p14="http://schemas.microsoft.com/office/powerpoint/2010/main" val="15926027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p:cNvGrpSpPr/>
        <p:nvPr/>
      </p:nvGrpSpPr>
      <p:grpSpPr>
        <a:xfrm>
          <a:off x="0" y="0"/>
          <a:ext cx="0" cy="0"/>
          <a:chOff x="0" y="0"/>
          <a:chExt cx="0" cy="0"/>
        </a:xfrm>
      </p:grpSpPr>
      <p:sp>
        <p:nvSpPr>
          <p:cNvPr id="2" name="Text 0"/>
          <p:cNvSpPr/>
          <p:nvPr/>
        </p:nvSpPr>
        <p:spPr>
          <a:xfrm>
            <a:off x="487680" y="341376"/>
            <a:ext cx="11216640" cy="6705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QualiWare Platform — At a Glance</a:t>
            </a:r>
            <a:endParaRPr kumimoji="0" lang="en-US" sz="3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487680" y="1072896"/>
            <a:ext cx="11216640" cy="30480"/>
          </a:xfrm>
          <a:prstGeom prst="rect">
            <a:avLst/>
          </a:prstGeom>
          <a:solidFill>
            <a:srgbClr val="D0E4D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487680" y="1219200"/>
            <a:ext cx="2126285" cy="2499360"/>
          </a:xfrm>
          <a:prstGeom prst="rect">
            <a:avLst/>
          </a:prstGeom>
          <a:solidFill>
            <a:srgbClr val="163729"/>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487680" y="1219200"/>
            <a:ext cx="2126285"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487680" y="1341120"/>
            <a:ext cx="2126285" cy="11582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133" b="1" i="0" u="none" strike="noStrike" kern="1200" cap="none" spc="0" normalizeH="0" baseline="0" noProof="0" dirty="0">
                <a:ln>
                  <a:noFill/>
                </a:ln>
                <a:solidFill>
                  <a:srgbClr val="3D8B8B"/>
                </a:solidFill>
                <a:effectLst/>
                <a:uLnTx/>
                <a:uFillTx/>
                <a:latin typeface="Calibri" pitchFamily="34" charset="0"/>
                <a:ea typeface="Calibri" pitchFamily="34" charset="-122"/>
                <a:cs typeface="Calibri" pitchFamily="34" charset="-120"/>
              </a:rPr>
              <a:t>1000+</a:t>
            </a:r>
            <a:endParaRPr kumimoji="0" lang="en-US" sz="6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60832" y="2511552"/>
            <a:ext cx="1979981" cy="53644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Customers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560832" y="3072384"/>
            <a:ext cx="1979981" cy="512064"/>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EA · GRC · BPM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2760270" y="1219200"/>
            <a:ext cx="2126285" cy="2499360"/>
          </a:xfrm>
          <a:prstGeom prst="rect">
            <a:avLst/>
          </a:prstGeom>
          <a:solidFill>
            <a:srgbClr val="163729"/>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2760270" y="1219200"/>
            <a:ext cx="2126285"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2760270" y="1341120"/>
            <a:ext cx="2126285" cy="11582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3D8B8B"/>
                </a:solidFill>
                <a:effectLst/>
                <a:uLnTx/>
                <a:uFillTx/>
                <a:latin typeface="Calibri" pitchFamily="34" charset="0"/>
                <a:ea typeface="Calibri" pitchFamily="34" charset="-122"/>
                <a:cs typeface="Calibri" pitchFamily="34" charset="-120"/>
              </a:rPr>
              <a:t>35</a:t>
            </a:r>
            <a:endParaRPr kumimoji="0" lang="en-US" sz="7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2833422" y="2511552"/>
            <a:ext cx="1979981" cy="53644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Years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2833422" y="3072384"/>
            <a:ext cx="1979981" cy="512064"/>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Founded 1991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5032858" y="1219200"/>
            <a:ext cx="2126285" cy="2499360"/>
          </a:xfrm>
          <a:prstGeom prst="rect">
            <a:avLst/>
          </a:prstGeom>
          <a:solidFill>
            <a:srgbClr val="163729"/>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5032858" y="1219200"/>
            <a:ext cx="2126285"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5032858" y="1341120"/>
            <a:ext cx="2126285" cy="11582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6133" b="1" i="0" u="none" strike="noStrike" kern="1200" cap="none" spc="0" normalizeH="0" baseline="0" noProof="0" dirty="0">
                <a:ln>
                  <a:noFill/>
                </a:ln>
                <a:solidFill>
                  <a:srgbClr val="3D8B8B"/>
                </a:solidFill>
                <a:effectLst/>
                <a:uLnTx/>
                <a:uFillTx/>
                <a:latin typeface="Calibri" pitchFamily="34" charset="0"/>
                <a:ea typeface="Calibri" pitchFamily="34" charset="-122"/>
                <a:cs typeface="Calibri" pitchFamily="34" charset="-120"/>
              </a:rPr>
              <a:t>80+</a:t>
            </a:r>
            <a:endParaRPr kumimoji="0" lang="en-US" sz="6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5106010" y="2511552"/>
            <a:ext cx="1979981" cy="53644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Dedicated Experts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5106010" y="3072384"/>
            <a:ext cx="1979981" cy="512064"/>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Global team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7305447" y="1219200"/>
            <a:ext cx="2126285" cy="2499360"/>
          </a:xfrm>
          <a:prstGeom prst="rect">
            <a:avLst/>
          </a:prstGeom>
          <a:solidFill>
            <a:srgbClr val="163729"/>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05447" y="1219200"/>
            <a:ext cx="2126285"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05447" y="1341120"/>
            <a:ext cx="2126285" cy="11582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3D8B8B"/>
                </a:solidFill>
                <a:effectLst/>
                <a:uLnTx/>
                <a:uFillTx/>
                <a:latin typeface="Calibri" pitchFamily="34" charset="0"/>
                <a:ea typeface="Calibri" pitchFamily="34" charset="-122"/>
                <a:cs typeface="Calibri" pitchFamily="34" charset="-120"/>
              </a:rPr>
              <a:t>5</a:t>
            </a:r>
            <a:endParaRPr kumimoji="0" lang="en-US" sz="7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7378599" y="2511552"/>
            <a:ext cx="1979981" cy="53644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Certifications</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7378599" y="3072384"/>
            <a:ext cx="1979981" cy="512064"/>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ISO · SOC 2 · UN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9578035" y="1219200"/>
            <a:ext cx="2126285" cy="2499360"/>
          </a:xfrm>
          <a:prstGeom prst="rect">
            <a:avLst/>
          </a:prstGeom>
          <a:solidFill>
            <a:srgbClr val="163729"/>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3"/>
          <p:cNvSpPr/>
          <p:nvPr/>
        </p:nvSpPr>
        <p:spPr>
          <a:xfrm>
            <a:off x="9578035" y="1219200"/>
            <a:ext cx="2126285"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24"/>
          <p:cNvSpPr/>
          <p:nvPr/>
        </p:nvSpPr>
        <p:spPr>
          <a:xfrm>
            <a:off x="10129113" y="1487424"/>
            <a:ext cx="1024128" cy="365760"/>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10129113" y="1487424"/>
            <a:ext cx="1024128" cy="36576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Active</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9651187" y="1975104"/>
            <a:ext cx="1979981" cy="1072896"/>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Global Partner</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Network</a:t>
            </a:r>
            <a:endParaRPr kumimoji="0" lang="en-US" sz="2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651187" y="3108960"/>
            <a:ext cx="1979981" cy="46329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Active worldwide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487680"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548640"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SaaS</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548640"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Deployment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31"/>
          <p:cNvSpPr/>
          <p:nvPr/>
        </p:nvSpPr>
        <p:spPr>
          <a:xfrm>
            <a:off x="2381504"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32"/>
          <p:cNvSpPr/>
          <p:nvPr/>
        </p:nvSpPr>
        <p:spPr>
          <a:xfrm>
            <a:off x="2442464"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ISO 27001</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2442464"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Info Security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34"/>
          <p:cNvSpPr/>
          <p:nvPr/>
        </p:nvSpPr>
        <p:spPr>
          <a:xfrm>
            <a:off x="4275328"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5"/>
          <p:cNvSpPr/>
          <p:nvPr/>
        </p:nvSpPr>
        <p:spPr>
          <a:xfrm>
            <a:off x="4336288"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ISO 9001</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6"/>
          <p:cNvSpPr/>
          <p:nvPr/>
        </p:nvSpPr>
        <p:spPr>
          <a:xfrm>
            <a:off x="4336288"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Quality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7"/>
          <p:cNvSpPr/>
          <p:nvPr/>
        </p:nvSpPr>
        <p:spPr>
          <a:xfrm>
            <a:off x="6169152"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 38"/>
          <p:cNvSpPr/>
          <p:nvPr/>
        </p:nvSpPr>
        <p:spPr>
          <a:xfrm>
            <a:off x="6230112"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SOC 2</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9"/>
          <p:cNvSpPr/>
          <p:nvPr/>
        </p:nvSpPr>
        <p:spPr>
          <a:xfrm>
            <a:off x="6230112"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Compliance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40"/>
          <p:cNvSpPr/>
          <p:nvPr/>
        </p:nvSpPr>
        <p:spPr>
          <a:xfrm>
            <a:off x="8062976"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 41"/>
          <p:cNvSpPr/>
          <p:nvPr/>
        </p:nvSpPr>
        <p:spPr>
          <a:xfrm>
            <a:off x="8123936"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UN Global Compact</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42"/>
          <p:cNvSpPr/>
          <p:nvPr/>
        </p:nvSpPr>
        <p:spPr>
          <a:xfrm>
            <a:off x="8123936"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Signatory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43"/>
          <p:cNvSpPr/>
          <p:nvPr/>
        </p:nvSpPr>
        <p:spPr>
          <a:xfrm>
            <a:off x="9956800" y="4746347"/>
            <a:ext cx="1747520" cy="950976"/>
          </a:xfrm>
          <a:prstGeom prst="rect">
            <a:avLst/>
          </a:prstGeom>
          <a:solidFill>
            <a:srgbClr val="162D1F"/>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xt 44"/>
          <p:cNvSpPr/>
          <p:nvPr/>
        </p:nvSpPr>
        <p:spPr>
          <a:xfrm>
            <a:off x="10017760" y="4843883"/>
            <a:ext cx="1625600" cy="414528"/>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ISO 223001</a:t>
            </a:r>
            <a:endParaRPr kumimoji="0" lang="en-US" sz="14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 45"/>
          <p:cNvSpPr/>
          <p:nvPr/>
        </p:nvSpPr>
        <p:spPr>
          <a:xfrm>
            <a:off x="10017760" y="5282795"/>
            <a:ext cx="1625600" cy="341376"/>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A8A6A"/>
                </a:solidFill>
                <a:effectLst/>
                <a:uLnTx/>
                <a:uFillTx/>
                <a:latin typeface="Calibri" pitchFamily="34" charset="0"/>
                <a:ea typeface="Calibri" pitchFamily="34" charset="-122"/>
                <a:cs typeface="Calibri" pitchFamily="34" charset="-120"/>
              </a:rPr>
              <a:t>Business Continuity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Shape 46"/>
          <p:cNvSpPr/>
          <p:nvPr/>
        </p:nvSpPr>
        <p:spPr>
          <a:xfrm>
            <a:off x="0" y="6589776"/>
            <a:ext cx="12192000" cy="268224"/>
          </a:xfrm>
          <a:prstGeom prst="rect">
            <a:avLst/>
          </a:prstGeom>
          <a:solidFill>
            <a:srgbClr val="1B4332"/>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 47"/>
          <p:cNvSpPr/>
          <p:nvPr/>
        </p:nvSpPr>
        <p:spPr>
          <a:xfrm>
            <a:off x="487680" y="6589776"/>
            <a:ext cx="3657600" cy="26822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 QualiWare ApS</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Text 48"/>
          <p:cNvSpPr/>
          <p:nvPr/>
        </p:nvSpPr>
        <p:spPr>
          <a:xfrm>
            <a:off x="11216640" y="6589776"/>
            <a:ext cx="487680" cy="268224"/>
          </a:xfrm>
          <a:prstGeom prst="rect">
            <a:avLst/>
          </a:prstGeom>
          <a:noFill/>
          <a:ln/>
        </p:spPr>
        <p:txBody>
          <a:bodyPr wrap="square" lIns="0" tIns="0" rIns="0" bIns="0"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2</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7F4"/>
        </a:solidFill>
        <a:effectLst/>
      </p:bgPr>
    </p:bg>
    <p:spTree>
      <p:nvGrpSpPr>
        <p:cNvPr id="1" name=""/>
        <p:cNvGrpSpPr/>
        <p:nvPr/>
      </p:nvGrpSpPr>
      <p:grpSpPr>
        <a:xfrm>
          <a:off x="0" y="0"/>
          <a:ext cx="0" cy="0"/>
          <a:chOff x="0" y="0"/>
          <a:chExt cx="0" cy="0"/>
        </a:xfrm>
      </p:grpSpPr>
      <p:sp>
        <p:nvSpPr>
          <p:cNvPr id="2" name="Text 0"/>
          <p:cNvSpPr/>
          <p:nvPr/>
        </p:nvSpPr>
        <p:spPr>
          <a:xfrm>
            <a:off x="487680" y="341376"/>
            <a:ext cx="11216640" cy="6705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Metrics that Matter: Business Outcomes — Proven, Measured, Repeatable!</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487680" y="1121664"/>
            <a:ext cx="11216640" cy="30480"/>
          </a:xfrm>
          <a:prstGeom prst="rect">
            <a:avLst/>
          </a:prstGeom>
          <a:solidFill>
            <a:srgbClr val="D0E4D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487680"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487680" y="1219200"/>
            <a:ext cx="1788160" cy="73152"/>
          </a:xfrm>
          <a:prstGeom prst="rect">
            <a:avLst/>
          </a:prstGeom>
          <a:solidFill>
            <a:srgbClr val="2D6A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85216"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D6A6A"/>
                </a:solidFill>
                <a:effectLst/>
                <a:uLnTx/>
                <a:uFillTx/>
                <a:latin typeface="Calibri" pitchFamily="34" charset="0"/>
                <a:ea typeface="Calibri" pitchFamily="34" charset="-122"/>
                <a:cs typeface="Calibri" pitchFamily="34" charset="-120"/>
              </a:rPr>
              <a:t>25%+</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633984"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585216"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Operational Efficiency</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585216"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Cost reduction — global electronics manufacturer, 20+ sites</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2373376"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2373376" y="1219200"/>
            <a:ext cx="1788160" cy="73152"/>
          </a:xfrm>
          <a:prstGeom prst="rect">
            <a:avLst/>
          </a:prstGeom>
          <a:solidFill>
            <a:srgbClr val="52A96A"/>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2470912"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52A96A"/>
                </a:solidFill>
                <a:effectLst/>
                <a:uLnTx/>
                <a:uFillTx/>
                <a:latin typeface="Calibri" pitchFamily="34" charset="0"/>
                <a:ea typeface="Calibri" pitchFamily="34" charset="-122"/>
                <a:cs typeface="Calibri" pitchFamily="34" charset="-120"/>
              </a:rPr>
              <a:t>24 hrs</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2519680"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2470912"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Regulatory Speed</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2470912"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GDPR compliance — all systems already mapped in QualiWare</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4259072"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5"/>
          <p:cNvSpPr/>
          <p:nvPr/>
        </p:nvSpPr>
        <p:spPr>
          <a:xfrm>
            <a:off x="4259072" y="1219200"/>
            <a:ext cx="1788160" cy="73152"/>
          </a:xfrm>
          <a:prstGeom prst="rect">
            <a:avLst/>
          </a:prstGeom>
          <a:solidFill>
            <a:srgbClr val="3D8B8B"/>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4356608"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D8B8B"/>
                </a:solidFill>
                <a:effectLst/>
                <a:uLnTx/>
                <a:uFillTx/>
                <a:latin typeface="Calibri" pitchFamily="34" charset="0"/>
                <a:ea typeface="Calibri" pitchFamily="34" charset="-122"/>
                <a:cs typeface="Calibri" pitchFamily="34" charset="-120"/>
              </a:rPr>
              <a:t>18</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405376"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4356608"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Certification Management</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4356608"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Simultaneous certifications managed in a single QualiWare repository — global manufacturing client</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6144768"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21"/>
          <p:cNvSpPr/>
          <p:nvPr/>
        </p:nvSpPr>
        <p:spPr>
          <a:xfrm>
            <a:off x="6144768" y="1219200"/>
            <a:ext cx="1788160" cy="73152"/>
          </a:xfrm>
          <a:prstGeom prst="rect">
            <a:avLst/>
          </a:prstGeom>
          <a:solidFill>
            <a:srgbClr val="D97706"/>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22"/>
          <p:cNvSpPr/>
          <p:nvPr/>
        </p:nvSpPr>
        <p:spPr>
          <a:xfrm>
            <a:off x="6242304"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7706"/>
                </a:solidFill>
                <a:effectLst/>
                <a:uLnTx/>
                <a:uFillTx/>
                <a:latin typeface="Calibri" pitchFamily="34" charset="0"/>
                <a:ea typeface="Calibri" pitchFamily="34" charset="-122"/>
                <a:cs typeface="Calibri" pitchFamily="34" charset="-120"/>
              </a:rPr>
              <a:t>90%</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6291072"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6242304"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Audit Performance</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6242304"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Reduction in audit findings — across 200+ audit days</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Shape 26"/>
          <p:cNvSpPr/>
          <p:nvPr/>
        </p:nvSpPr>
        <p:spPr>
          <a:xfrm>
            <a:off x="8030464"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Shape 27"/>
          <p:cNvSpPr/>
          <p:nvPr/>
        </p:nvSpPr>
        <p:spPr>
          <a:xfrm>
            <a:off x="8030464" y="1219200"/>
            <a:ext cx="1788160" cy="73152"/>
          </a:xfrm>
          <a:prstGeom prst="rect">
            <a:avLst/>
          </a:prstGeom>
          <a:solidFill>
            <a:srgbClr val="7BC67B"/>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8"/>
          <p:cNvSpPr/>
          <p:nvPr/>
        </p:nvSpPr>
        <p:spPr>
          <a:xfrm>
            <a:off x="8128000"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BC67B"/>
                </a:solidFill>
                <a:effectLst/>
                <a:uLnTx/>
                <a:uFillTx/>
                <a:latin typeface="Calibri" pitchFamily="34" charset="0"/>
                <a:ea typeface="Calibri" pitchFamily="34" charset="-122"/>
                <a:cs typeface="Calibri" pitchFamily="34" charset="-120"/>
              </a:rPr>
              <a:t>$15M</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9"/>
          <p:cNvSpPr/>
          <p:nvPr/>
        </p:nvSpPr>
        <p:spPr>
          <a:xfrm>
            <a:off x="8176768"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 30"/>
          <p:cNvSpPr/>
          <p:nvPr/>
        </p:nvSpPr>
        <p:spPr>
          <a:xfrm>
            <a:off x="8128000"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IT Cost Savings</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8128000"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Saved per year by eliminating redundant and sub-optimal IT support in operations</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9916160" y="1219200"/>
            <a:ext cx="1788160" cy="4328160"/>
          </a:xfrm>
          <a:prstGeom prst="rect">
            <a:avLst/>
          </a:prstGeom>
          <a:solidFill>
            <a:srgbClr val="1B4332"/>
          </a:solidFill>
          <a:ln/>
          <a:effectLst>
            <a:outerShdw blurRad="76200" dist="25400" dir="8100000" algn="bl" rotWithShape="0">
              <a:srgbClr val="000000">
                <a:alpha val="15000"/>
              </a:srgbClr>
            </a:outerShdw>
          </a:effectLst>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Shape 33"/>
          <p:cNvSpPr/>
          <p:nvPr/>
        </p:nvSpPr>
        <p:spPr>
          <a:xfrm>
            <a:off x="9916160" y="1219200"/>
            <a:ext cx="1788160" cy="73152"/>
          </a:xfrm>
          <a:prstGeom prst="rect">
            <a:avLst/>
          </a:prstGeom>
          <a:solidFill>
            <a:srgbClr val="4A9EDF"/>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 34"/>
          <p:cNvSpPr/>
          <p:nvPr/>
        </p:nvSpPr>
        <p:spPr>
          <a:xfrm>
            <a:off x="10013696" y="1365504"/>
            <a:ext cx="1593088" cy="853440"/>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4A9EDF"/>
                </a:solidFill>
                <a:effectLst/>
                <a:uLnTx/>
                <a:uFillTx/>
                <a:latin typeface="Calibri" pitchFamily="34" charset="0"/>
                <a:ea typeface="Calibri" pitchFamily="34" charset="-122"/>
                <a:cs typeface="Calibri" pitchFamily="34" charset="-120"/>
              </a:rPr>
              <a:t>50%+</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35"/>
          <p:cNvSpPr/>
          <p:nvPr/>
        </p:nvSpPr>
        <p:spPr>
          <a:xfrm>
            <a:off x="10062464" y="2255520"/>
            <a:ext cx="1495552" cy="24384"/>
          </a:xfrm>
          <a:prstGeom prst="rect">
            <a:avLst/>
          </a:prstGeom>
          <a:solidFill>
            <a:srgbClr val="2A5240"/>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36"/>
          <p:cNvSpPr/>
          <p:nvPr/>
        </p:nvSpPr>
        <p:spPr>
          <a:xfrm>
            <a:off x="10013696" y="2316480"/>
            <a:ext cx="1593088" cy="67056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67"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Cost Rationalisation</a:t>
            </a:r>
            <a:endParaRPr kumimoji="0" lang="en-US" sz="12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37"/>
          <p:cNvSpPr/>
          <p:nvPr/>
        </p:nvSpPr>
        <p:spPr>
          <a:xfrm>
            <a:off x="10013696" y="3023616"/>
            <a:ext cx="1593088" cy="2316480"/>
          </a:xfrm>
          <a:prstGeom prst="rect">
            <a:avLst/>
          </a:prstGeom>
          <a:noFill/>
          <a:ln/>
        </p:spPr>
        <p:txBody>
          <a:bodyPr wrap="square" lIns="0" tIns="0" rIns="0" bIns="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33" b="0" i="0" u="none" strike="noStrike" kern="1200" cap="none" spc="0" normalizeH="0" baseline="0" noProof="0" dirty="0">
                <a:ln>
                  <a:noFill/>
                </a:ln>
                <a:solidFill>
                  <a:srgbClr val="8ABDA8"/>
                </a:solidFill>
                <a:effectLst/>
                <a:uLnTx/>
                <a:uFillTx/>
                <a:latin typeface="Calibri" pitchFamily="34" charset="0"/>
                <a:ea typeface="Calibri" pitchFamily="34" charset="-122"/>
                <a:cs typeface="Calibri" pitchFamily="34" charset="-120"/>
              </a:rPr>
              <a:t>ISO implementation cut via cross-institution mapping, national defence</a:t>
            </a:r>
            <a:endParaRPr kumimoji="0" lang="en-US" sz="11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Shape 38"/>
          <p:cNvSpPr/>
          <p:nvPr/>
        </p:nvSpPr>
        <p:spPr>
          <a:xfrm>
            <a:off x="0" y="6589776"/>
            <a:ext cx="12192000" cy="268224"/>
          </a:xfrm>
          <a:prstGeom prst="rect">
            <a:avLst/>
          </a:prstGeom>
          <a:solidFill>
            <a:srgbClr val="1B4332"/>
          </a:solidFill>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p:cNvSpPr/>
          <p:nvPr/>
        </p:nvSpPr>
        <p:spPr>
          <a:xfrm>
            <a:off x="487680" y="6589776"/>
            <a:ext cx="3657600" cy="268224"/>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 QualiWare ApS</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40"/>
          <p:cNvSpPr/>
          <p:nvPr/>
        </p:nvSpPr>
        <p:spPr>
          <a:xfrm>
            <a:off x="11216640" y="6589776"/>
            <a:ext cx="487680" cy="268224"/>
          </a:xfrm>
          <a:prstGeom prst="rect">
            <a:avLst/>
          </a:prstGeom>
          <a:noFill/>
          <a:ln/>
        </p:spPr>
        <p:txBody>
          <a:bodyPr wrap="square" lIns="0" tIns="0" rIns="0" bIns="0" rtlCol="0" anchor="ct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A8C4A8"/>
                </a:solidFill>
                <a:effectLst/>
                <a:uLnTx/>
                <a:uFillTx/>
                <a:latin typeface="Calibri" pitchFamily="34" charset="0"/>
                <a:ea typeface="Calibri" pitchFamily="34" charset="-122"/>
                <a:cs typeface="Calibri" pitchFamily="34" charset="-120"/>
              </a:rPr>
              <a:t>6</a:t>
            </a:r>
            <a:endParaRPr kumimoji="0" lang="en-US" sz="106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7536"/>
          </a:xfrm>
          <a:prstGeom prst="rect">
            <a:avLst/>
          </a:prstGeom>
          <a:solidFill>
            <a:srgbClr val="52A96A"/>
          </a:solidFill>
          <a:ln w="12700">
            <a:solidFill>
              <a:srgbClr val="52A9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0" y="731520"/>
            <a:ext cx="60960" cy="5486400"/>
          </a:xfrm>
          <a:prstGeom prst="rect">
            <a:avLst/>
          </a:prstGeom>
          <a:solidFill>
            <a:srgbClr val="52A96A"/>
          </a:solidFill>
          <a:ln w="12700">
            <a:solidFill>
              <a:srgbClr val="52A9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426720" y="304800"/>
            <a:ext cx="11338560" cy="67056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B4332"/>
                </a:solidFill>
                <a:effectLst/>
                <a:uLnTx/>
                <a:uFillTx/>
                <a:latin typeface="Calibri" pitchFamily="34" charset="0"/>
                <a:ea typeface="Calibri" pitchFamily="34" charset="-122"/>
                <a:cs typeface="Calibri" pitchFamily="34" charset="-120"/>
              </a:rPr>
              <a:t>Why PPM Matters Now : Focus on &amp; Measure What Matters!</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426720" y="950976"/>
            <a:ext cx="9753600" cy="341376"/>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6B7280"/>
                </a:solidFill>
                <a:effectLst/>
                <a:uLnTx/>
                <a:uFillTx/>
                <a:latin typeface="Calibri" pitchFamily="34" charset="0"/>
                <a:ea typeface="Calibri" pitchFamily="34" charset="-122"/>
                <a:cs typeface="Calibri" pitchFamily="34" charset="-120"/>
              </a:rPr>
              <a:t>What the Experts Say……. </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26720" y="1402080"/>
            <a:ext cx="5486400" cy="2316480"/>
          </a:xfrm>
          <a:prstGeom prst="rect">
            <a:avLst/>
          </a:prstGeom>
          <a:solidFill>
            <a:srgbClr val="F0FAF5"/>
          </a:solidFill>
          <a:ln w="12700">
            <a:solidFill>
              <a:srgbClr val="C8E6D0"/>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426720" y="1402080"/>
            <a:ext cx="5486400" cy="426720"/>
          </a:xfrm>
          <a:prstGeom prst="rect">
            <a:avLst/>
          </a:prstGeom>
          <a:solidFill>
            <a:srgbClr val="52A96A"/>
          </a:solidFill>
          <a:ln w="12700">
            <a:solidFill>
              <a:srgbClr val="52A9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609600" y="1402080"/>
            <a:ext cx="5120640" cy="4267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McKinsey &amp; Company</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548640" y="1889760"/>
            <a:ext cx="5218176" cy="2560320"/>
          </a:xfrm>
          <a:prstGeom prst="rect">
            <a:avLst/>
          </a:prstGeom>
          <a:noFill/>
          <a:ln/>
        </p:spPr>
        <p:txBody>
          <a:bodyPr wrap="square" rtlCol="0" anchor="t"/>
          <a:lstStyle/>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a:t>
            </a:r>
            <a:r>
              <a:rPr kumimoji="0" lang="en-US" sz="1400" b="0" i="0" u="none" strike="noStrike" kern="1200" cap="none" spc="0" normalizeH="0" baseline="0" noProof="0" dirty="0">
                <a:ln>
                  <a:noFill/>
                </a:ln>
                <a:solidFill>
                  <a:srgbClr val="333333"/>
                </a:solidFill>
                <a:effectLst/>
                <a:uLnTx/>
                <a:uFillTx/>
                <a:latin typeface="McKinsey Sans"/>
                <a:ea typeface="+mn-ea"/>
                <a:cs typeface="+mn-cs"/>
              </a:rPr>
              <a:t>Corporations that consistently refresh their business mix outperform their peers in TSR by 3.5 percent over the long term, honing their portfolios to develop, acquire, and divest businesses to realize their enterprise strategy”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1" i="0" u="none" strike="noStrike" kern="1200" cap="none" spc="0" normalizeH="0" baseline="0" noProof="0" dirty="0">
                <a:ln>
                  <a:noFill/>
                </a:ln>
                <a:solidFill>
                  <a:srgbClr val="70AD47">
                    <a:lumMod val="50000"/>
                  </a:srgbClr>
                </a:solidFill>
                <a:effectLst/>
                <a:uLnTx/>
                <a:uFillTx/>
                <a:latin typeface="Calibri" pitchFamily="34" charset="0"/>
                <a:ea typeface="Calibri" pitchFamily="34" charset="-122"/>
                <a:cs typeface="Calibri" pitchFamily="34" charset="-120"/>
              </a:rPr>
              <a:t>Implication: </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srgbClr val="70AD47">
                    <a:lumMod val="50000"/>
                  </a:srgbClr>
                </a:solidFill>
                <a:effectLst/>
                <a:uLnTx/>
                <a:uFillTx/>
                <a:latin typeface="Calibri" pitchFamily="34" charset="0"/>
                <a:ea typeface="Calibri" pitchFamily="34" charset="-122"/>
                <a:cs typeface="Calibri" pitchFamily="34" charset="-120"/>
              </a:rPr>
              <a:t>Significant Business impact on Total Shareholders Return, focus investment on the most strategic capabilities.</a:t>
            </a:r>
            <a:endPar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Active portfolio management: Five practical insights | McKinsey</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6339840" y="1402080"/>
            <a:ext cx="5486400" cy="2316480"/>
          </a:xfrm>
          <a:prstGeom prst="rect">
            <a:avLst/>
          </a:prstGeom>
          <a:solidFill>
            <a:srgbClr val="F0FAF5"/>
          </a:solidFill>
          <a:ln w="12700">
            <a:solidFill>
              <a:srgbClr val="C8E6D0"/>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6339840" y="1402080"/>
            <a:ext cx="5486400" cy="426720"/>
          </a:xfrm>
          <a:prstGeom prst="rect">
            <a:avLst/>
          </a:prstGeom>
          <a:solidFill>
            <a:srgbClr val="2D6A6A"/>
          </a:solidFill>
          <a:ln w="12700">
            <a:solidFill>
              <a:srgbClr val="2D6A6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6522720" y="1402080"/>
            <a:ext cx="5120640" cy="4267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Gartner</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6461760" y="1889760"/>
            <a:ext cx="5218176" cy="1731264"/>
          </a:xfrm>
          <a:prstGeom prst="rect">
            <a:avLst/>
          </a:prstGeom>
          <a:noFill/>
          <a:ln/>
        </p:spPr>
        <p:txBody>
          <a:bodyPr wrap="square" rtlCol="0" anchor="t"/>
          <a:lstStyle/>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 “The expansion of digital responsibility and capability beyond IT requires new approaches to prioritize and orchestrate portfolio investments to achieve desired business outcomes.”</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1"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Implication:</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a shift in skill sets is needed  to provide effective decision support across investment planning and strategy execution.</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Top Trends for Program and Portfolio Management Leaders for 2025</a:t>
            </a:r>
            <a:endParaRPr kumimoji="0" lang="en-US" sz="1400" b="1" i="0" u="none" strike="noStrike" kern="1200" cap="none" spc="0" normalizeH="0" baseline="0" noProof="0" dirty="0">
              <a:ln>
                <a:noFill/>
              </a:ln>
              <a:solidFill>
                <a:srgbClr val="70AD47">
                  <a:lumMod val="50000"/>
                </a:srgbClr>
              </a:solidFill>
              <a:effectLst/>
              <a:uLnTx/>
              <a:uFillTx/>
              <a:latin typeface="Calibri" pitchFamily="34" charset="0"/>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endParaRPr kumimoji="0" lang="en-US" sz="1400" b="0" i="0" u="none" strike="noStrike" kern="1200" cap="none" spc="0" normalizeH="0" baseline="0" noProof="0" dirty="0">
              <a:ln>
                <a:noFill/>
              </a:ln>
              <a:solidFill>
                <a:prstClr val="black"/>
              </a:solidFill>
              <a:effectLst/>
              <a:uLnTx/>
              <a:uFillTx/>
              <a:latin typeface="Calibri" pitchFamily="34" charset="0"/>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endPar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endParaRPr>
          </a:p>
          <a:p>
            <a:pPr marL="457189" marR="0" lvl="0" indent="-457189" algn="l" defTabSz="1219170" rtl="0" eaLnBrk="1" fontAlgn="auto" latinLnBrk="0" hangingPunct="1">
              <a:lnSpc>
                <a:spcPct val="100000"/>
              </a:lnSpc>
              <a:spcBef>
                <a:spcPts val="0"/>
              </a:spcBef>
              <a:spcAft>
                <a:spcPts val="0"/>
              </a:spcAft>
              <a:buClrTx/>
              <a:buSzPct val="100000"/>
              <a:buFontTx/>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26720" y="3962400"/>
            <a:ext cx="5486400" cy="2316480"/>
          </a:xfrm>
          <a:prstGeom prst="rect">
            <a:avLst/>
          </a:prstGeom>
          <a:solidFill>
            <a:srgbClr val="F0FAF5"/>
          </a:solidFill>
          <a:ln w="12700">
            <a:solidFill>
              <a:srgbClr val="C8E6D0"/>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DK"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26720" y="3962400"/>
            <a:ext cx="5486400" cy="426720"/>
          </a:xfrm>
          <a:prstGeom prst="rect">
            <a:avLst/>
          </a:prstGeom>
          <a:solidFill>
            <a:srgbClr val="3D7A5A"/>
          </a:solidFill>
          <a:ln w="12700">
            <a:solidFill>
              <a:srgbClr val="3D7A5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DK"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609600" y="3962400"/>
            <a:ext cx="5120640" cy="426720"/>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a:t>
            </a:r>
            <a:r>
              <a:rPr kumimoji="0" lang="en-US" sz="1600"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roject</a:t>
            </a: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Management Institute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87680" y="4450080"/>
            <a:ext cx="5279136" cy="1731264"/>
          </a:xfrm>
          <a:prstGeom prst="rect">
            <a:avLst/>
          </a:prstGeom>
          <a:noFill/>
          <a:ln/>
        </p:spPr>
        <p:txBody>
          <a:bodyPr wrap="square" rtlCol="0" anchor="t"/>
          <a:lstStyle/>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 “</a:t>
            </a:r>
            <a:r>
              <a:rPr kumimoji="0" lang="en-US" sz="1400" b="0" i="0" u="none" strike="noStrike" kern="1200" cap="none" spc="0" normalizeH="0" baseline="0" noProof="0" dirty="0">
                <a:ln>
                  <a:noFill/>
                </a:ln>
                <a:solidFill>
                  <a:srgbClr val="200F3B"/>
                </a:solidFill>
                <a:effectLst/>
                <a:uLnTx/>
                <a:uFillTx/>
                <a:latin typeface="Aeonik"/>
                <a:ea typeface="+mn-ea"/>
                <a:cs typeface="+mn-cs"/>
              </a:rPr>
              <a:t>Here's a number that should keep every executive awake at night: out of more than 22,000 projects studied across every sector, only about 0.5% delivered on budget, on time, and on the benefits they promised. One project in 200 to 250.</a:t>
            </a:r>
            <a:r>
              <a:rPr kumimoji="0" lang="en-US" sz="1400" b="0" i="0" u="none" strike="noStrike" kern="1200" cap="none" spc="0" normalizeH="0" baseline="0" noProof="0" dirty="0">
                <a:ln>
                  <a:noFill/>
                </a:ln>
                <a:solidFill>
                  <a:srgbClr val="2D3748"/>
                </a:solidFill>
                <a:effectLst/>
                <a:uLnTx/>
                <a:uFillTx/>
                <a:latin typeface="Calibri" pitchFamily="34" charset="0"/>
                <a:ea typeface="Calibri" pitchFamily="34" charset="-122"/>
                <a:cs typeface="Calibri" pitchFamily="34" charset="-120"/>
              </a:rPr>
              <a:t> ”</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1" i="0" u="none" strike="noStrike" kern="1200" cap="none" spc="0" normalizeH="0" baseline="0" noProof="0" dirty="0">
                <a:ln>
                  <a:noFill/>
                </a:ln>
                <a:solidFill>
                  <a:srgbClr val="70AD47">
                    <a:lumMod val="50000"/>
                  </a:srgbClr>
                </a:solidFill>
                <a:effectLst/>
                <a:uLnTx/>
                <a:uFillTx/>
                <a:latin typeface="Calibri" pitchFamily="34" charset="0"/>
                <a:ea typeface="Calibri" pitchFamily="34" charset="-122"/>
                <a:cs typeface="Calibri" pitchFamily="34" charset="-120"/>
              </a:rPr>
              <a:t>Implication:</a:t>
            </a:r>
            <a:endParaRPr kumimoji="0" lang="en-US" sz="1400" b="1" i="0" u="none" strike="noStrike" kern="1200" cap="none" spc="0" normalizeH="0" baseline="0" noProof="0" dirty="0">
              <a:ln>
                <a:noFill/>
              </a:ln>
              <a:solidFill>
                <a:prstClr val="black"/>
              </a:solidFill>
              <a:effectLst/>
              <a:uLnTx/>
              <a:uFillTx/>
              <a:latin typeface="Calibri" panose="020F0502020204030204"/>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Calibri" pitchFamily="34" charset="-122"/>
                <a:cs typeface="Calibri" pitchFamily="34" charset="-120"/>
              </a:rPr>
              <a:t>PPM shifts organizations from disorganized use of resources to  structured optimization</a:t>
            </a:r>
          </a:p>
          <a:p>
            <a:pPr marL="0" marR="0" lvl="0" indent="0" algn="l" defTabSz="1219170" rtl="0" eaLnBrk="1" fontAlgn="auto" latinLnBrk="0" hangingPunct="1">
              <a:lnSpc>
                <a:spcPct val="100000"/>
              </a:lnSpc>
              <a:spcBef>
                <a:spcPts val="0"/>
              </a:spcBef>
              <a:spcAft>
                <a:spcPts val="0"/>
              </a:spcAft>
              <a:buClrTx/>
              <a:buSzPct val="100000"/>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What 22,000 Projects Reveal About Success and Failure | The PMI Blog</a:t>
            </a:r>
            <a:endParaRPr kumimoji="0" lang="en-US" sz="1400" b="0" i="0" u="none" strike="noStrike" kern="1200" cap="none" spc="0" normalizeH="0" baseline="0" noProof="0" dirty="0">
              <a:ln>
                <a:noFill/>
              </a:ln>
              <a:solidFill>
                <a:prstClr val="black"/>
              </a:solidFill>
              <a:effectLst/>
              <a:uLnTx/>
              <a:uFillTx/>
              <a:latin typeface="Calibri" panose="020F0502020204030204"/>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Calibri" pitchFamily="34" charset="-122"/>
              <a:cs typeface="Calibri" pitchFamily="34" charset="-120"/>
            </a:endParaRPr>
          </a:p>
          <a:p>
            <a:pPr marL="0" marR="0" lvl="0" indent="0" algn="l" defTabSz="1219170" rtl="0" eaLnBrk="1" fontAlgn="auto" latinLnBrk="0" hangingPunct="1">
              <a:lnSpc>
                <a:spcPct val="100000"/>
              </a:lnSpc>
              <a:spcBef>
                <a:spcPts val="0"/>
              </a:spcBef>
              <a:spcAft>
                <a:spcPts val="0"/>
              </a:spcAft>
              <a:buClrTx/>
              <a:buSzPct val="100000"/>
              <a:buFontTx/>
              <a:buNone/>
              <a:tabLst/>
              <a:defRPr/>
            </a:pPr>
            <a:endParaRPr kumimoji="0" lang="en-US" sz="14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B9F4E981-CCD1-86F4-19E1-E4E9BD376149}"/>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11384" y="3947358"/>
            <a:ext cx="4107628" cy="27367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and white logo&#10;&#10;AI-generated content may be incorrect.">
            <a:extLst>
              <a:ext uri="{FF2B5EF4-FFF2-40B4-BE49-F238E27FC236}">
                <a16:creationId xmlns:a16="http://schemas.microsoft.com/office/drawing/2014/main" id="{9B415DCD-0885-38B7-4118-A5BFBCBE8F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9658" y="285071"/>
            <a:ext cx="5325979" cy="797035"/>
          </a:xfrm>
          <a:prstGeom prst="rect">
            <a:avLst/>
          </a:prstGeom>
        </p:spPr>
      </p:pic>
      <p:pic>
        <p:nvPicPr>
          <p:cNvPr id="12" name="Picture Placeholder 11">
            <a:extLst>
              <a:ext uri="{FF2B5EF4-FFF2-40B4-BE49-F238E27FC236}">
                <a16:creationId xmlns:a16="http://schemas.microsoft.com/office/drawing/2014/main" id="{EAF006F7-5688-D632-74BA-1EB69710DE6C}"/>
              </a:ext>
            </a:extLst>
          </p:cNvPr>
          <p:cNvPicPr>
            <a:picLocks noGrp="1" noChangeAspect="1"/>
          </p:cNvPicPr>
          <p:nvPr>
            <p:ph type="pic" sz="quarter" idx="4294967295"/>
          </p:nvPr>
        </p:nvPicPr>
        <p:blipFill>
          <a:blip r:embed="rId4"/>
          <a:srcRect l="27292" r="27292"/>
          <a:stretch>
            <a:fillRect/>
          </a:stretch>
        </p:blipFill>
        <p:spPr>
          <a:xfrm>
            <a:off x="0" y="2"/>
            <a:ext cx="4671295" cy="6857999"/>
          </a:xfrm>
          <a:prstGeom prst="rect">
            <a:avLst/>
          </a:prstGeom>
        </p:spPr>
      </p:pic>
      <p:sp>
        <p:nvSpPr>
          <p:cNvPr id="2" name="Title 4">
            <a:extLst>
              <a:ext uri="{FF2B5EF4-FFF2-40B4-BE49-F238E27FC236}">
                <a16:creationId xmlns:a16="http://schemas.microsoft.com/office/drawing/2014/main" id="{C422538B-8CDC-320F-8902-D3AB426CE172}"/>
              </a:ext>
            </a:extLst>
          </p:cNvPr>
          <p:cNvSpPr txBox="1">
            <a:spLocks/>
          </p:cNvSpPr>
          <p:nvPr/>
        </p:nvSpPr>
        <p:spPr>
          <a:xfrm>
            <a:off x="4957589" y="1082106"/>
            <a:ext cx="4767072" cy="315291"/>
          </a:xfrm>
        </p:spPr>
        <p:txBody>
          <a:bodyPr lIns="0" tIns="0" rIns="0" bIns="0" anchor="b">
            <a:noAutofit/>
          </a:bodyPr>
          <a:lstStyle>
            <a:lvl1pPr algn="l" defTabSz="914400" rtl="0" eaLnBrk="1" latinLnBrk="0" hangingPunct="1">
              <a:lnSpc>
                <a:spcPct val="90000"/>
              </a:lnSpc>
              <a:spcBef>
                <a:spcPct val="0"/>
              </a:spcBef>
              <a:buNone/>
              <a:defRPr sz="5400" b="0" kern="1200">
                <a:solidFill>
                  <a:schemeClr val="tx1"/>
                </a:solidFill>
                <a:latin typeface="Trebuchet MS" panose="020B0603020202020204" pitchFamily="34" charset="0"/>
                <a:ea typeface="+mj-ea"/>
                <a:cs typeface="+mj-cs"/>
              </a:defRPr>
            </a:lvl1pPr>
          </a:lstStyle>
          <a:p>
            <a:pPr algn="ctr"/>
            <a:endParaRPr lang="en-US" sz="2400"/>
          </a:p>
        </p:txBody>
      </p:sp>
      <p:sp>
        <p:nvSpPr>
          <p:cNvPr id="3" name="Content Placeholder 5">
            <a:extLst>
              <a:ext uri="{FF2B5EF4-FFF2-40B4-BE49-F238E27FC236}">
                <a16:creationId xmlns:a16="http://schemas.microsoft.com/office/drawing/2014/main" id="{FA125211-DFAE-8C1D-7740-06F62C3CE36B}"/>
              </a:ext>
            </a:extLst>
          </p:cNvPr>
          <p:cNvSpPr txBox="1">
            <a:spLocks/>
          </p:cNvSpPr>
          <p:nvPr/>
        </p:nvSpPr>
        <p:spPr>
          <a:xfrm>
            <a:off x="4893285" y="1877543"/>
            <a:ext cx="7103643" cy="1553579"/>
          </a:xfrm>
        </p:spPr>
        <p:txBody>
          <a:bodyPr vert="horz" lIns="91440" tIns="45720" rIns="91440" bIns="45720" rtlCol="0" anchor="t">
            <a:norm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CA" sz="3200" b="1" dirty="0">
                <a:solidFill>
                  <a:srgbClr val="08517A"/>
                </a:solidFill>
                <a:latin typeface="Trebuchet MS" panose="020B0703020202090204" pitchFamily="34" charset="0"/>
              </a:rPr>
              <a:t>Take Control of your Project Portfolio with QualiWare</a:t>
            </a:r>
          </a:p>
        </p:txBody>
      </p:sp>
      <p:sp>
        <p:nvSpPr>
          <p:cNvPr id="9" name="Subtitle 3">
            <a:extLst>
              <a:ext uri="{FF2B5EF4-FFF2-40B4-BE49-F238E27FC236}">
                <a16:creationId xmlns:a16="http://schemas.microsoft.com/office/drawing/2014/main" id="{11943219-5ACE-FFDF-88BC-4C9B35FF7406}"/>
              </a:ext>
            </a:extLst>
          </p:cNvPr>
          <p:cNvSpPr>
            <a:spLocks noGrp="1"/>
          </p:cNvSpPr>
          <p:nvPr>
            <p:ph type="subTitle" idx="1"/>
          </p:nvPr>
        </p:nvSpPr>
        <p:spPr>
          <a:xfrm>
            <a:off x="4781319" y="4226560"/>
            <a:ext cx="6995711" cy="1390470"/>
          </a:xfrm>
        </p:spPr>
        <p:txBody>
          <a:bodyPr/>
          <a:lstStyle/>
          <a:p>
            <a:pPr marL="0" indent="0">
              <a:buNone/>
            </a:pPr>
            <a:endParaRPr lang="en-CA" sz="2000" b="1" dirty="0">
              <a:solidFill>
                <a:srgbClr val="085077"/>
              </a:solidFill>
              <a:latin typeface="Crimson Pro Semi Bold" panose="020B0604020202020204" charset="0"/>
              <a:ea typeface="Times New Roman" panose="02020603050405020304" pitchFamily="18" charset="0"/>
              <a:cs typeface="Arial" panose="020B0604020202020204" pitchFamily="34" charset="0"/>
            </a:endParaRPr>
          </a:p>
          <a:p>
            <a:pPr marL="0" indent="0">
              <a:buNone/>
            </a:pPr>
            <a:r>
              <a:rPr lang="en-CA" sz="2000" b="1" dirty="0">
                <a:solidFill>
                  <a:srgbClr val="085077"/>
                </a:solidFill>
                <a:latin typeface="Aptos" panose="020B0004020202020204" pitchFamily="34" charset="0"/>
                <a:ea typeface="Times New Roman" panose="02020603050405020304" pitchFamily="18" charset="0"/>
                <a:cs typeface="Arial" panose="020B0604020202020204" pitchFamily="34" charset="0"/>
              </a:rPr>
              <a:t>Delivering Digital Transformation Business Value </a:t>
            </a:r>
          </a:p>
          <a:p>
            <a:pPr marL="0" indent="0">
              <a:buNone/>
            </a:pPr>
            <a:r>
              <a:rPr lang="en-CA" sz="2000" b="1" dirty="0">
                <a:solidFill>
                  <a:srgbClr val="085077"/>
                </a:solidFill>
                <a:latin typeface="Aptos" panose="020B0004020202020204" pitchFamily="34" charset="0"/>
                <a:ea typeface="Times New Roman" panose="02020603050405020304" pitchFamily="18" charset="0"/>
                <a:cs typeface="Arial" panose="020B0604020202020204" pitchFamily="34" charset="0"/>
              </a:rPr>
              <a:t>with Expert Consulting, Software &amp; Training solutions</a:t>
            </a:r>
          </a:p>
          <a:p>
            <a:pPr marL="0" indent="0">
              <a:buNone/>
            </a:pPr>
            <a:endParaRPr lang="en-CA" sz="2000" b="1" dirty="0">
              <a:solidFill>
                <a:srgbClr val="000000"/>
              </a:solidFill>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endParaRPr lang="en-CA" sz="1400" dirty="0">
              <a:solidFill>
                <a:srgbClr val="085077"/>
              </a:solidFill>
              <a:latin typeface="Aptos" panose="020B0004020202020204" pitchFamily="34" charset="0"/>
              <a:ea typeface="Times New Roman" panose="02020603050405020304" pitchFamily="18" charset="0"/>
              <a:cs typeface="Arial" panose="020B0604020202020204" pitchFamily="34" charset="0"/>
            </a:endParaRPr>
          </a:p>
          <a:p>
            <a:pPr marL="0" indent="0">
              <a:buNone/>
            </a:pPr>
            <a:endParaRPr lang="en-CA" sz="2000" b="1" dirty="0">
              <a:solidFill>
                <a:srgbClr val="000000"/>
              </a:solidFill>
              <a:latin typeface="Trebuchet MS" panose="020B0603020202020204" pitchFamily="34" charset="0"/>
              <a:ea typeface="Times New Roman" panose="02020603050405020304" pitchFamily="18" charset="0"/>
              <a:cs typeface="Arial" panose="020B0604020202020204" pitchFamily="34" charset="0"/>
            </a:endParaRPr>
          </a:p>
        </p:txBody>
      </p:sp>
      <p:sp>
        <p:nvSpPr>
          <p:cNvPr id="4" name="Subtitle 2">
            <a:extLst>
              <a:ext uri="{FF2B5EF4-FFF2-40B4-BE49-F238E27FC236}">
                <a16:creationId xmlns:a16="http://schemas.microsoft.com/office/drawing/2014/main" id="{618829F8-525D-3E61-0D4D-98690EADA3DE}"/>
              </a:ext>
            </a:extLst>
          </p:cNvPr>
          <p:cNvSpPr txBox="1">
            <a:spLocks/>
          </p:cNvSpPr>
          <p:nvPr/>
        </p:nvSpPr>
        <p:spPr>
          <a:xfrm>
            <a:off x="7233310" y="3224228"/>
            <a:ext cx="2423592" cy="409543"/>
          </a:xfrm>
        </p:spPr>
        <p:txBody>
          <a:bodyPr lIns="0" tIns="0" rIns="0" bIns="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Trebuchet MS" panose="020B06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Trebuchet MS" panose="020B06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Trebuchet MS" panose="020B06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Trebuchet MS" panose="020B06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b="1" dirty="0">
                <a:solidFill>
                  <a:srgbClr val="08517A"/>
                </a:solidFill>
                <a:latin typeface="Trebuchet MS"/>
                <a:cs typeface="Poppins"/>
              </a:rPr>
              <a:t>July 8 2026</a:t>
            </a:r>
          </a:p>
        </p:txBody>
      </p:sp>
    </p:spTree>
    <p:extLst>
      <p:ext uri="{BB962C8B-B14F-4D97-AF65-F5344CB8AC3E}">
        <p14:creationId xmlns:p14="http://schemas.microsoft.com/office/powerpoint/2010/main" val="1596312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A0028-D964-FBE2-F6D1-AAF15B30D66C}"/>
            </a:ext>
          </a:extLst>
        </p:cNvPr>
        <p:cNvGrpSpPr/>
        <p:nvPr/>
      </p:nvGrpSpPr>
      <p:grpSpPr>
        <a:xfrm>
          <a:off x="0" y="0"/>
          <a:ext cx="0" cy="0"/>
          <a:chOff x="0" y="0"/>
          <a:chExt cx="0" cy="0"/>
        </a:xfrm>
      </p:grpSpPr>
      <p:sp>
        <p:nvSpPr>
          <p:cNvPr id="11" name="Text 1">
            <a:extLst>
              <a:ext uri="{FF2B5EF4-FFF2-40B4-BE49-F238E27FC236}">
                <a16:creationId xmlns:a16="http://schemas.microsoft.com/office/drawing/2014/main" id="{44022641-8F07-37D7-14DA-8DAE2C4AE729}"/>
              </a:ext>
            </a:extLst>
          </p:cNvPr>
          <p:cNvSpPr txBox="1">
            <a:spLocks/>
          </p:cNvSpPr>
          <p:nvPr/>
        </p:nvSpPr>
        <p:spPr>
          <a:xfrm>
            <a:off x="203586" y="1253622"/>
            <a:ext cx="7230146" cy="5212645"/>
          </a:xfrm>
          <a:prstGeom prst="rect">
            <a:avLst/>
          </a:prstGeom>
          <a:noFill/>
          <a:ln/>
        </p:spPr>
        <p:txBody>
          <a:bodyPr wrap="square" lIns="0" tIns="0" rIns="0" bIns="0" rtlCol="0" anchor="t">
            <a:sp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spcBef>
                <a:spcPts val="915"/>
              </a:spcBef>
              <a:buFont typeface="Wingdings" panose="020B0604020202020204" pitchFamily="34" charset="0"/>
              <a:buChar char="Ø"/>
            </a:pPr>
            <a:r>
              <a:rPr lang="en-CA" spc="-5" dirty="0">
                <a:solidFill>
                  <a:srgbClr val="08517A"/>
                </a:solidFill>
                <a:latin typeface="Trebuchet MS" panose="020B0703020202090204" pitchFamily="34" charset="0"/>
                <a:cs typeface="Trebuchet MS"/>
              </a:rPr>
              <a:t>Canadian corporation, Established in 2004. HQ in Ottawa, offices in Halifax and Toronto</a:t>
            </a:r>
          </a:p>
          <a:p>
            <a:pPr>
              <a:lnSpc>
                <a:spcPct val="160000"/>
              </a:lnSpc>
              <a:spcBef>
                <a:spcPts val="915"/>
              </a:spcBef>
              <a:buFont typeface="Wingdings" panose="020B0604020202020204" pitchFamily="34" charset="0"/>
              <a:buChar char="Ø"/>
            </a:pPr>
            <a:r>
              <a:rPr lang="en-CA" spc="-5" dirty="0">
                <a:solidFill>
                  <a:srgbClr val="08517A"/>
                </a:solidFill>
                <a:latin typeface="Trebuchet MS" panose="020B0703020202090204" pitchFamily="34" charset="0"/>
                <a:cs typeface="Trebuchet MS"/>
              </a:rPr>
              <a:t>Core expertise in Enterprise Architecture, Compliance Management, and Business Management Systems</a:t>
            </a:r>
            <a:endParaRPr lang="en-US" spc="-5" dirty="0">
              <a:solidFill>
                <a:srgbClr val="08517A"/>
              </a:solidFill>
              <a:latin typeface="Trebuchet MS" panose="020B0703020202090204" pitchFamily="34" charset="0"/>
              <a:cs typeface="Trebuchet MS"/>
            </a:endParaRPr>
          </a:p>
          <a:p>
            <a:pPr>
              <a:lnSpc>
                <a:spcPct val="160000"/>
              </a:lnSpc>
              <a:spcBef>
                <a:spcPts val="915"/>
              </a:spcBef>
              <a:buFont typeface="Wingdings" panose="020B0604020202020204" pitchFamily="34" charset="0"/>
              <a:buChar char="Ø"/>
            </a:pPr>
            <a:r>
              <a:rPr lang="en-CA" spc="-5" dirty="0">
                <a:solidFill>
                  <a:srgbClr val="08517A"/>
                </a:solidFill>
                <a:latin typeface="Trebuchet MS" panose="020B0703020202090204" pitchFamily="34" charset="0"/>
                <a:cs typeface="Trebuchet MS"/>
              </a:rPr>
              <a:t>QualiWare’s partner in Canada since 2009 with clients ranging in size from a team of 10 to 100,000 FTEs</a:t>
            </a:r>
          </a:p>
          <a:p>
            <a:pPr>
              <a:lnSpc>
                <a:spcPct val="160000"/>
              </a:lnSpc>
              <a:spcBef>
                <a:spcPts val="915"/>
              </a:spcBef>
              <a:buFont typeface="Wingdings" panose="020B0604020202020204" pitchFamily="34" charset="0"/>
              <a:buChar char="Ø"/>
            </a:pPr>
            <a:r>
              <a:rPr lang="en-CA" spc="-5" dirty="0">
                <a:solidFill>
                  <a:srgbClr val="08517A"/>
                </a:solidFill>
                <a:latin typeface="Trebuchet MS" panose="020B0703020202090204" pitchFamily="34" charset="0"/>
                <a:cs typeface="Trebuchet MS"/>
              </a:rPr>
              <a:t>Government of Canada EA Solutions provider since 2017 (over 30K QualiWare licenses)</a:t>
            </a:r>
            <a:endParaRPr lang="en-US" spc="-5" dirty="0">
              <a:solidFill>
                <a:srgbClr val="08517A"/>
              </a:solidFill>
              <a:latin typeface="Trebuchet MS" panose="020B0703020202090204" pitchFamily="34" charset="0"/>
              <a:cs typeface="Trebuchet MS"/>
            </a:endParaRPr>
          </a:p>
          <a:p>
            <a:pPr>
              <a:lnSpc>
                <a:spcPct val="160000"/>
              </a:lnSpc>
              <a:spcBef>
                <a:spcPts val="915"/>
              </a:spcBef>
              <a:buFont typeface="Wingdings" panose="020B0604020202020204" pitchFamily="34" charset="0"/>
              <a:buChar char="Ø"/>
            </a:pPr>
            <a:endParaRPr lang="en-CA" spc="-5" dirty="0">
              <a:solidFill>
                <a:srgbClr val="085077"/>
              </a:solidFill>
              <a:latin typeface="Aptos"/>
            </a:endParaRPr>
          </a:p>
          <a:p>
            <a:pPr marL="0" indent="0">
              <a:lnSpc>
                <a:spcPts val="2042"/>
              </a:lnSpc>
              <a:buNone/>
            </a:pPr>
            <a:r>
              <a:rPr lang="en-US" sz="1400" b="1" dirty="0">
                <a:solidFill>
                  <a:srgbClr val="144E7F"/>
                </a:solidFill>
                <a:latin typeface="Aptos" panose="020B0004020202020204" pitchFamily="34" charset="0"/>
              </a:rPr>
              <a:t> </a:t>
            </a:r>
            <a:endParaRPr lang="en-US" sz="1400" dirty="0">
              <a:solidFill>
                <a:srgbClr val="144E7F"/>
              </a:solidFill>
              <a:latin typeface="Aptos" panose="020B0004020202020204" pitchFamily="34" charset="0"/>
            </a:endParaRPr>
          </a:p>
          <a:p>
            <a:pPr marL="0" indent="0" defTabSz="761970">
              <a:lnSpc>
                <a:spcPts val="2042"/>
              </a:lnSpc>
              <a:buFont typeface="Arial" panose="020B0604020202020204" pitchFamily="34" charset="0"/>
              <a:buNone/>
            </a:pPr>
            <a:endParaRPr lang="en-US" sz="1600" b="1" dirty="0">
              <a:solidFill>
                <a:srgbClr val="144E7F"/>
              </a:solidFill>
              <a:latin typeface="Aptos" panose="020B0004020202020204" pitchFamily="34" charset="0"/>
            </a:endParaRPr>
          </a:p>
        </p:txBody>
      </p:sp>
      <p:pic>
        <p:nvPicPr>
          <p:cNvPr id="3" name="Picture 2" descr="A black and white logo&#10;&#10;AI-generated content may be incorrect.">
            <a:extLst>
              <a:ext uri="{FF2B5EF4-FFF2-40B4-BE49-F238E27FC236}">
                <a16:creationId xmlns:a16="http://schemas.microsoft.com/office/drawing/2014/main" id="{503A7D87-A0D8-4B36-4558-E53EB7C5EE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4374" y="6551199"/>
            <a:ext cx="1497775" cy="259080"/>
          </a:xfrm>
          <a:prstGeom prst="rect">
            <a:avLst/>
          </a:prstGeom>
        </p:spPr>
      </p:pic>
      <p:sp>
        <p:nvSpPr>
          <p:cNvPr id="2" name="TextBox 1">
            <a:extLst>
              <a:ext uri="{FF2B5EF4-FFF2-40B4-BE49-F238E27FC236}">
                <a16:creationId xmlns:a16="http://schemas.microsoft.com/office/drawing/2014/main" id="{140C2A1A-7F72-B414-A9ED-77D5192A07DA}"/>
              </a:ext>
            </a:extLst>
          </p:cNvPr>
          <p:cNvSpPr txBox="1"/>
          <p:nvPr/>
        </p:nvSpPr>
        <p:spPr>
          <a:xfrm>
            <a:off x="5080426" y="6508733"/>
            <a:ext cx="6454350" cy="369332"/>
          </a:xfrm>
          <a:prstGeom prst="rect">
            <a:avLst/>
          </a:prstGeom>
          <a:noFill/>
        </p:spPr>
        <p:txBody>
          <a:bodyPr wrap="square" rtlCol="0">
            <a:spAutoFit/>
          </a:bodyPr>
          <a:lstStyle/>
          <a:p>
            <a:pPr algn="ctr"/>
            <a:r>
              <a:rPr lang="en-US" i="1">
                <a:solidFill>
                  <a:schemeClr val="bg1"/>
                </a:solidFill>
                <a:latin typeface="+mj-lt"/>
              </a:rPr>
              <a:t>make Enterprise Life easier</a:t>
            </a:r>
            <a:endParaRPr lang="en-CA" i="1">
              <a:solidFill>
                <a:schemeClr val="bg1"/>
              </a:solidFill>
              <a:latin typeface="+mj-lt"/>
            </a:endParaRPr>
          </a:p>
        </p:txBody>
      </p:sp>
      <p:pic>
        <p:nvPicPr>
          <p:cNvPr id="4" name="Picture 3">
            <a:extLst>
              <a:ext uri="{FF2B5EF4-FFF2-40B4-BE49-F238E27FC236}">
                <a16:creationId xmlns:a16="http://schemas.microsoft.com/office/drawing/2014/main" id="{6B7550D7-F13E-435F-9DB6-DDB4975A13E5}"/>
              </a:ext>
            </a:extLst>
          </p:cNvPr>
          <p:cNvPicPr>
            <a:picLocks noChangeAspect="1"/>
          </p:cNvPicPr>
          <p:nvPr/>
        </p:nvPicPr>
        <p:blipFill>
          <a:blip r:embed="rId3"/>
          <a:srcRect l="3035" t="1132"/>
          <a:stretch>
            <a:fillRect/>
          </a:stretch>
        </p:blipFill>
        <p:spPr>
          <a:xfrm>
            <a:off x="7552693" y="1685824"/>
            <a:ext cx="4316760" cy="4162248"/>
          </a:xfrm>
          <a:prstGeom prst="rect">
            <a:avLst/>
          </a:prstGeom>
        </p:spPr>
      </p:pic>
      <p:pic>
        <p:nvPicPr>
          <p:cNvPr id="5" name="Graphic 4">
            <a:extLst>
              <a:ext uri="{FF2B5EF4-FFF2-40B4-BE49-F238E27FC236}">
                <a16:creationId xmlns:a16="http://schemas.microsoft.com/office/drawing/2014/main" id="{578F8725-A862-282B-E6C1-03ACF823A00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52693" y="1358123"/>
            <a:ext cx="4529030" cy="4572000"/>
          </a:xfrm>
          <a:prstGeom prst="rect">
            <a:avLst/>
          </a:prstGeom>
        </p:spPr>
      </p:pic>
      <p:pic>
        <p:nvPicPr>
          <p:cNvPr id="6" name="Picture 5" descr="A close-up of a logo&#10;&#10;AI-generated content may be incorrect.">
            <a:extLst>
              <a:ext uri="{FF2B5EF4-FFF2-40B4-BE49-F238E27FC236}">
                <a16:creationId xmlns:a16="http://schemas.microsoft.com/office/drawing/2014/main" id="{07BE4D53-07BF-15AE-2738-1C9F80513A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30441"/>
            <a:ext cx="3818659" cy="878292"/>
          </a:xfrm>
          <a:prstGeom prst="rect">
            <a:avLst/>
          </a:prstGeom>
        </p:spPr>
      </p:pic>
      <p:sp>
        <p:nvSpPr>
          <p:cNvPr id="7" name="Title 1">
            <a:extLst>
              <a:ext uri="{FF2B5EF4-FFF2-40B4-BE49-F238E27FC236}">
                <a16:creationId xmlns:a16="http://schemas.microsoft.com/office/drawing/2014/main" id="{BB6F161C-FBC1-3DFD-9150-FED4A5F88CCD}"/>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4000" b="1" dirty="0">
                <a:solidFill>
                  <a:srgbClr val="FFFFFF"/>
                </a:solidFill>
                <a:latin typeface="Trebuchet MS" panose="020B0603020202020204" pitchFamily="34" charset="0"/>
              </a:rPr>
              <a:t>About CloseReach</a:t>
            </a:r>
          </a:p>
        </p:txBody>
      </p:sp>
    </p:spTree>
    <p:extLst>
      <p:ext uri="{BB962C8B-B14F-4D97-AF65-F5344CB8AC3E}">
        <p14:creationId xmlns:p14="http://schemas.microsoft.com/office/powerpoint/2010/main" val="77767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AF7C17-C26C-66C3-64A9-F304096DA070}"/>
              </a:ext>
            </a:extLst>
          </p:cNvPr>
          <p:cNvSpPr txBox="1"/>
          <p:nvPr/>
        </p:nvSpPr>
        <p:spPr>
          <a:xfrm>
            <a:off x="221875" y="1272021"/>
            <a:ext cx="11060790" cy="4524315"/>
          </a:xfrm>
          <a:prstGeom prst="rect">
            <a:avLst/>
          </a:prstGeom>
          <a:noFill/>
        </p:spPr>
        <p:txBody>
          <a:bodyPr wrap="square" rtlCol="0">
            <a:spAutoFit/>
          </a:bodyPr>
          <a:lstStyle/>
          <a:p>
            <a:pPr>
              <a:defRPr/>
            </a:pPr>
            <a:r>
              <a:rPr lang="en-US" dirty="0">
                <a:solidFill>
                  <a:srgbClr val="08517A"/>
                </a:solidFill>
                <a:latin typeface="Trebuchet MS" panose="020B0703020202090204" pitchFamily="34" charset="0"/>
              </a:rPr>
              <a:t>Focus on and measure, what matters!</a:t>
            </a:r>
          </a:p>
          <a:p>
            <a:pPr lvl="1">
              <a:defRPr/>
            </a:pPr>
            <a:r>
              <a:rPr kumimoji="0" lang="en-US" u="none" strike="noStrike" kern="1200" cap="none" spc="0" normalizeH="0" baseline="0" noProof="0" dirty="0">
                <a:ln>
                  <a:noFill/>
                </a:ln>
                <a:solidFill>
                  <a:srgbClr val="08517A"/>
                </a:solidFill>
                <a:effectLst/>
                <a:uLnTx/>
                <a:uFillTx/>
                <a:latin typeface="Trebuchet MS" panose="020B0703020202090204" pitchFamily="34" charset="0"/>
              </a:rPr>
              <a:t>Our expertise in Digital Transformation, Enterprise Architecture, Business Architecture &amp; Management Systems coupled with our bespoke client approach ensures the focus is on high priority, relevant activity tied to your organization’s business goals.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srgbClr val="08517A"/>
              </a:solidFill>
              <a:effectLst/>
              <a:uLnTx/>
              <a:uFillTx/>
              <a:latin typeface="Trebuchet MS" panose="020B0703020202090204" pitchFamily="34" charset="0"/>
            </a:endParaRPr>
          </a:p>
          <a:p>
            <a:pPr lvl="0">
              <a:defRPr/>
            </a:pPr>
            <a:r>
              <a:rPr lang="en-US" dirty="0">
                <a:solidFill>
                  <a:srgbClr val="08517A"/>
                </a:solidFill>
                <a:latin typeface="Trebuchet MS" panose="020B0703020202090204" pitchFamily="34" charset="0"/>
              </a:rPr>
              <a:t>Major client pain points we see today:</a:t>
            </a:r>
            <a:endParaRPr kumimoji="0" lang="en-US" sz="1800" u="none" strike="noStrike" kern="1200" cap="none" spc="0" normalizeH="0" baseline="0" noProof="0" dirty="0">
              <a:ln>
                <a:noFill/>
              </a:ln>
              <a:solidFill>
                <a:srgbClr val="08517A"/>
              </a:solidFill>
              <a:effectLst/>
              <a:uLnTx/>
              <a:uFillTx/>
              <a:latin typeface="Trebuchet MS" panose="020B0703020202090204" pitchFamily="34" charset="0"/>
            </a:endParaRPr>
          </a:p>
          <a:p>
            <a:pPr marL="742950" lvl="1" indent="-285750">
              <a:buFont typeface="Wingdings" panose="05000000000000000000" pitchFamily="2" charset="2"/>
              <a:buChar char="Ø"/>
              <a:defRPr/>
            </a:pPr>
            <a:r>
              <a:rPr lang="en-US" dirty="0">
                <a:solidFill>
                  <a:srgbClr val="08517A"/>
                </a:solidFill>
                <a:latin typeface="Trebuchet MS" panose="020B0703020202090204" pitchFamily="34" charset="0"/>
              </a:rPr>
              <a:t>Information silos</a:t>
            </a:r>
          </a:p>
          <a:p>
            <a:pPr marL="742950" lvl="1" indent="-285750">
              <a:buFont typeface="Wingdings" panose="05000000000000000000" pitchFamily="2" charset="2"/>
              <a:buChar char="Ø"/>
              <a:defRPr/>
            </a:pPr>
            <a:r>
              <a:rPr lang="en-US" dirty="0">
                <a:solidFill>
                  <a:srgbClr val="08517A"/>
                </a:solidFill>
                <a:latin typeface="Trebuchet MS" panose="020B0703020202090204" pitchFamily="34" charset="0"/>
              </a:rPr>
              <a:t>Data relationships and application integration</a:t>
            </a:r>
          </a:p>
          <a:p>
            <a:pPr marL="742950" lvl="1" indent="-285750">
              <a:buFont typeface="Wingdings" panose="05000000000000000000" pitchFamily="2" charset="2"/>
              <a:buChar char="Ø"/>
              <a:defRPr/>
            </a:pPr>
            <a:r>
              <a:rPr lang="en-US" dirty="0">
                <a:solidFill>
                  <a:srgbClr val="08517A"/>
                </a:solidFill>
                <a:latin typeface="Trebuchet MS" panose="020B0703020202090204" pitchFamily="34" charset="0"/>
              </a:rPr>
              <a:t>Lack of sophisticated operations management systems</a:t>
            </a:r>
          </a:p>
          <a:p>
            <a:pPr marL="742950" lvl="1" indent="-285750">
              <a:buFont typeface="Wingdings" panose="05000000000000000000" pitchFamily="2" charset="2"/>
              <a:buChar char="Ø"/>
              <a:defRPr/>
            </a:pPr>
            <a:r>
              <a:rPr lang="en-US" dirty="0">
                <a:solidFill>
                  <a:srgbClr val="08517A"/>
                </a:solidFill>
                <a:latin typeface="Trebuchet MS" panose="020B0703020202090204" pitchFamily="34" charset="0"/>
              </a:rPr>
              <a:t>AI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srgbClr val="08517A"/>
              </a:solidFill>
              <a:effectLst/>
              <a:uLnTx/>
              <a:uFillTx/>
              <a:latin typeface="Trebuchet MS" panose="020B0703020202090204" pitchFamily="34" charset="0"/>
            </a:endParaRPr>
          </a:p>
          <a:p>
            <a:pPr>
              <a:defRPr/>
            </a:pPr>
            <a:r>
              <a:rPr lang="en-US" dirty="0">
                <a:solidFill>
                  <a:srgbClr val="08517A"/>
                </a:solidFill>
                <a:latin typeface="Trebuchet MS" panose="020B0703020202090204" pitchFamily="34" charset="0"/>
              </a:rPr>
              <a:t>Make Enterprise Life easier. </a:t>
            </a:r>
          </a:p>
          <a:p>
            <a:pPr lvl="1">
              <a:defRPr/>
            </a:pPr>
            <a:r>
              <a:rPr kumimoji="0" lang="en-US" u="none" strike="noStrike" kern="1200" cap="none" spc="0" normalizeH="0" baseline="0" noProof="0" dirty="0">
                <a:ln>
                  <a:noFill/>
                </a:ln>
                <a:solidFill>
                  <a:srgbClr val="08517A"/>
                </a:solidFill>
                <a:effectLst/>
                <a:uLnTx/>
                <a:uFillTx/>
                <a:latin typeface="Trebuchet MS" panose="020B0703020202090204" pitchFamily="34" charset="0"/>
              </a:rPr>
              <a:t>20+ years of consulting expertise, software and services combine to establish strong foundations and deliver business value that support business decisions with integrity, to prioritize projects that drive efficiencies, innovation, agility and strategic alignment.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itle 1">
            <a:extLst>
              <a:ext uri="{FF2B5EF4-FFF2-40B4-BE49-F238E27FC236}">
                <a16:creationId xmlns:a16="http://schemas.microsoft.com/office/drawing/2014/main" id="{2BDE74A5-25B3-9C94-5756-F3A90D25B41D}"/>
              </a:ext>
            </a:extLst>
          </p:cNvPr>
          <p:cNvSpPr txBox="1">
            <a:spLocks/>
          </p:cNvSpPr>
          <p:nvPr/>
        </p:nvSpPr>
        <p:spPr>
          <a:xfrm>
            <a:off x="753750" y="47721"/>
            <a:ext cx="9997040" cy="977442"/>
          </a:xfrm>
          <a:prstGeom prst="rect">
            <a:avLst/>
          </a:prstGeom>
        </p:spPr>
        <p:txBody>
          <a:bodyPr vert="horz" lIns="91440" tIns="45720" rIns="91440" bIns="45720" rtlCol="0" anchor="ctr">
            <a:normAutofit fontScale="97500"/>
          </a:bodyPr>
          <a:lstStyle>
            <a:lvl1pPr algn="l" defTabSz="914400" rtl="0" eaLnBrk="1" latinLnBrk="0" hangingPunct="1">
              <a:lnSpc>
                <a:spcPct val="100000"/>
              </a:lnSpc>
              <a:spcBef>
                <a:spcPct val="0"/>
              </a:spcBef>
              <a:buNone/>
              <a:defRPr sz="3600" b="0" kern="1200">
                <a:solidFill>
                  <a:schemeClr val="tx1"/>
                </a:solidFill>
                <a:latin typeface="+mj-lt"/>
                <a:ea typeface="+mj-ea"/>
                <a:cs typeface="+mj-cs"/>
              </a:defRPr>
            </a:lvl1pPr>
          </a:lstStyle>
          <a:p>
            <a:r>
              <a:rPr lang="en-US" sz="3900" b="1" dirty="0">
                <a:solidFill>
                  <a:srgbClr val="FFFFFF"/>
                </a:solidFill>
                <a:latin typeface="Trebuchet MS" panose="020B0603020202020204" pitchFamily="34" charset="0"/>
              </a:rPr>
              <a:t>CloseReach = make Enterprise Life easier</a:t>
            </a:r>
          </a:p>
        </p:txBody>
      </p:sp>
    </p:spTree>
    <p:extLst>
      <p:ext uri="{BB962C8B-B14F-4D97-AF65-F5344CB8AC3E}">
        <p14:creationId xmlns:p14="http://schemas.microsoft.com/office/powerpoint/2010/main" val="1528407525"/>
      </p:ext>
    </p:extLst>
  </p:cSld>
  <p:clrMapOvr>
    <a:masterClrMapping/>
  </p:clrMapOvr>
</p:sld>
</file>

<file path=ppt/theme/theme1.xml><?xml version="1.0" encoding="utf-8"?>
<a:theme xmlns:a="http://schemas.openxmlformats.org/drawingml/2006/main" name="Intro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xt slide with image lapto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QualiWare colours">
      <a:dk1>
        <a:srgbClr val="000000"/>
      </a:dk1>
      <a:lt1>
        <a:srgbClr val="FFFFFF"/>
      </a:lt1>
      <a:dk2>
        <a:srgbClr val="44546A"/>
      </a:dk2>
      <a:lt2>
        <a:srgbClr val="E7E6E6"/>
      </a:lt2>
      <a:accent1>
        <a:srgbClr val="29F905"/>
      </a:accent1>
      <a:accent2>
        <a:srgbClr val="2529F5"/>
      </a:accent2>
      <a:accent3>
        <a:srgbClr val="988E8E"/>
      </a:accent3>
      <a:accent4>
        <a:srgbClr val="BD8247"/>
      </a:accent4>
      <a:accent5>
        <a:srgbClr val="D2EBE5"/>
      </a:accent5>
      <a:accent6>
        <a:srgbClr val="EF8782"/>
      </a:accent6>
      <a:hlink>
        <a:srgbClr val="CDBFB3"/>
      </a:hlink>
      <a:folHlink>
        <a:srgbClr val="80FF7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13718BCA-D953-4962-8960-969A04AC3870}" vid="{AA326C22-38D1-46A7-B5E1-E7810B5BFEC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0bf1624-f758-4484-9418-74d78c9d37b5" xsi:nil="true"/>
    <lcf76f155ced4ddcb4097134ff3c332f xmlns="70766ec9-47f7-412b-b8fe-ed0f61d9e755">
      <Terms xmlns="http://schemas.microsoft.com/office/infopath/2007/PartnerControls"/>
    </lcf76f155ced4ddcb4097134ff3c332f>
    <DocumentOwner xmlns="70766ec9-47f7-412b-b8fe-ed0f61d9e755">
      <UserInfo>
        <DisplayName/>
        <AccountId xsi:nil="true"/>
        <AccountType/>
      </UserInfo>
    </DocumentOwner>
    <_Flow_SignoffStatus xmlns="70766ec9-47f7-412b-b8fe-ed0f61d9e755">Review</_Flow_SignoffStatus>
    <SharedWithUsers xmlns="90bf1624-f758-4484-9418-74d78c9d37b5">
      <UserInfo>
        <DisplayName/>
        <AccountId xsi:nil="true"/>
        <AccountType/>
      </UserInfo>
    </SharedWithUsers>
    <MediaLengthInSeconds xmlns="70766ec9-47f7-412b-b8fe-ed0f61d9e75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5CC91BA51EF304BB3DD0B1E06D4100E" ma:contentTypeVersion="19" ma:contentTypeDescription="Create a new document." ma:contentTypeScope="" ma:versionID="53bbb8daba654ba0b333661d1247ea84">
  <xsd:schema xmlns:xsd="http://www.w3.org/2001/XMLSchema" xmlns:xs="http://www.w3.org/2001/XMLSchema" xmlns:p="http://schemas.microsoft.com/office/2006/metadata/properties" xmlns:ns2="70766ec9-47f7-412b-b8fe-ed0f61d9e755" xmlns:ns3="90bf1624-f758-4484-9418-74d78c9d37b5" targetNamespace="http://schemas.microsoft.com/office/2006/metadata/properties" ma:root="true" ma:fieldsID="f50c6e4ef2c99ed01a734f730da4e3a1" ns2:_="" ns3:_="">
    <xsd:import namespace="70766ec9-47f7-412b-b8fe-ed0f61d9e755"/>
    <xsd:import namespace="90bf1624-f758-4484-9418-74d78c9d37b5"/>
    <xsd:element name="properties">
      <xsd:complexType>
        <xsd:sequence>
          <xsd:element name="documentManagement">
            <xsd:complexType>
              <xsd:all>
                <xsd:element ref="ns2:DocumentOwner" minOccurs="0"/>
                <xsd:element ref="ns2:MediaServiceMetadata" minOccurs="0"/>
                <xsd:element ref="ns2:MediaServiceFastMetadata" minOccurs="0"/>
                <xsd:element ref="ns2:MediaServiceObjectDetectorVersions" minOccurs="0"/>
                <xsd:element ref="ns2:_Flow_SignoffStatu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766ec9-47f7-412b-b8fe-ed0f61d9e755" elementFormDefault="qualified">
    <xsd:import namespace="http://schemas.microsoft.com/office/2006/documentManagement/types"/>
    <xsd:import namespace="http://schemas.microsoft.com/office/infopath/2007/PartnerControls"/>
    <xsd:element name="DocumentOwner" ma:index="8" nillable="true" ma:displayName="Document Owner" ma:format="Dropdown" ma:list="UserInfo" ma:SharePointGroup="0" ma:internalName="Document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Flow_SignoffStatus" ma:index="12" nillable="true" ma:displayName="Sign-off status" ma:default="Review" ma:format="Dropdown" ma:internalName="Sign_x002d_off_x0020_status">
      <xsd:simpleType>
        <xsd:restriction base="dms:Choice">
          <xsd:enumeration value="Review"/>
          <xsd:enumeration value="Approved"/>
          <xsd:enumeration value="Archive"/>
          <xsd:enumeration value="Confidential"/>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115db6b-6312-4813-be1d-27e20910a206"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bf1624-f758-4484-9418-74d78c9d37b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619f7319-9a3f-4a92-9f9d-f858698d4c27}" ma:internalName="TaxCatchAll" ma:showField="CatchAllData" ma:web="90bf1624-f758-4484-9418-74d78c9d37b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D5CAB2-8C24-4F24-BF4B-09B0B8236C68}">
  <ds:schemaRefs>
    <ds:schemaRef ds:uri="http://purl.org/dc/dcmitype/"/>
    <ds:schemaRef ds:uri="http://purl.org/dc/term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90bf1624-f758-4484-9418-74d78c9d37b5"/>
    <ds:schemaRef ds:uri="70766ec9-47f7-412b-b8fe-ed0f61d9e755"/>
    <ds:schemaRef ds:uri="http://www.w3.org/XML/1998/namespace"/>
  </ds:schemaRefs>
</ds:datastoreItem>
</file>

<file path=customXml/itemProps2.xml><?xml version="1.0" encoding="utf-8"?>
<ds:datastoreItem xmlns:ds="http://schemas.openxmlformats.org/officeDocument/2006/customXml" ds:itemID="{D894235A-1015-49A6-B0BF-7C358331AD9D}">
  <ds:schemaRefs>
    <ds:schemaRef ds:uri="70766ec9-47f7-412b-b8fe-ed0f61d9e755"/>
    <ds:schemaRef ds:uri="90bf1624-f758-4484-9418-74d78c9d37b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8FEE2B6-32C4-432A-B156-F0A80166D428}">
  <ds:schemaRefs>
    <ds:schemaRef ds:uri="http://schemas.microsoft.com/sharepoint/v3/contenttype/forms"/>
  </ds:schemaRefs>
</ds:datastoreItem>
</file>

<file path=docMetadata/LabelInfo.xml><?xml version="1.0" encoding="utf-8"?>
<clbl:labelList xmlns:clbl="http://schemas.microsoft.com/office/2020/mipLabelMetadata">
  <clbl:label id="{9c708ded-1f47-40e9-b6f3-57e681982ebb}" enabled="0" method="" siteId="{9c708ded-1f47-40e9-b6f3-57e681982ebb}" removed="1"/>
</clbl:labelList>
</file>

<file path=docProps/app.xml><?xml version="1.0" encoding="utf-8"?>
<Properties xmlns="http://schemas.openxmlformats.org/officeDocument/2006/extended-properties" xmlns:vt="http://schemas.openxmlformats.org/officeDocument/2006/docPropsVTypes">
  <TotalTime>1349</TotalTime>
  <Words>1967</Words>
  <Application>Microsoft Office PowerPoint</Application>
  <PresentationFormat>Widescreen</PresentationFormat>
  <Paragraphs>308</Paragraphs>
  <Slides>16</Slides>
  <Notes>9</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16</vt:i4>
      </vt:variant>
    </vt:vector>
  </HeadingPairs>
  <TitlesOfParts>
    <vt:vector size="33" baseType="lpstr">
      <vt:lpstr>Aeonik</vt:lpstr>
      <vt:lpstr>Crimson Pro Semi Bold</vt:lpstr>
      <vt:lpstr>Inter</vt:lpstr>
      <vt:lpstr>McKinsey Sans</vt:lpstr>
      <vt:lpstr>Aptos</vt:lpstr>
      <vt:lpstr>Arial</vt:lpstr>
      <vt:lpstr>Calibri</vt:lpstr>
      <vt:lpstr>Heebo</vt:lpstr>
      <vt:lpstr>Montserrat</vt:lpstr>
      <vt:lpstr>Poppins Medium</vt:lpstr>
      <vt:lpstr>PT Sans</vt:lpstr>
      <vt:lpstr>Trebuchet MS</vt:lpstr>
      <vt:lpstr>Wingdings</vt:lpstr>
      <vt:lpstr>Intro Slide</vt:lpstr>
      <vt:lpstr>text slide with image laptop</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Bryanna MacDougall</dc:creator>
  <cp:lastModifiedBy>Kirill Kasyanenko</cp:lastModifiedBy>
  <cp:revision>232</cp:revision>
  <dcterms:created xsi:type="dcterms:W3CDTF">2022-04-20T16:54:16Z</dcterms:created>
  <dcterms:modified xsi:type="dcterms:W3CDTF">2026-07-08T17:37:46Z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0x010100A5CC91BA51EF304BB3DD0B1E06D4100E</vt:lpwstr>
  </property>
  <property fmtid="{D5CDD505-2E9C-101B-9397-08002B2CF9AE}" pid="3" name="MediaServiceImageTags">
    <vt:lpwstr/>
  </property>
  <property fmtid="{D5CDD505-2E9C-101B-9397-08002B2CF9AE}" pid="4" name="Order">
    <vt:r8>477400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